
<file path=[Content_Types].xml><?xml version="1.0" encoding="utf-8"?>
<Types xmlns="http://schemas.openxmlformats.org/package/2006/content-types">
  <Default Extension="bin" ContentType="application/vnd.openxmlformats-officedocument.oleObject"/>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391" r:id="rId2"/>
    <p:sldId id="257" r:id="rId3"/>
    <p:sldId id="258" r:id="rId4"/>
    <p:sldId id="259" r:id="rId5"/>
    <p:sldId id="260" r:id="rId6"/>
    <p:sldId id="261" r:id="rId7"/>
    <p:sldId id="262" r:id="rId8"/>
    <p:sldId id="264" r:id="rId9"/>
    <p:sldId id="265" r:id="rId10"/>
    <p:sldId id="266" r:id="rId11"/>
    <p:sldId id="274" r:id="rId12"/>
    <p:sldId id="275" r:id="rId13"/>
    <p:sldId id="276" r:id="rId14"/>
    <p:sldId id="277" r:id="rId15"/>
    <p:sldId id="278" r:id="rId16"/>
    <p:sldId id="348" r:id="rId17"/>
    <p:sldId id="349" r:id="rId18"/>
    <p:sldId id="352" r:id="rId19"/>
    <p:sldId id="351" r:id="rId20"/>
    <p:sldId id="353" r:id="rId21"/>
    <p:sldId id="355" r:id="rId22"/>
    <p:sldId id="358"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392" r:id="rId41"/>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9" d="100"/>
          <a:sy n="99" d="100"/>
        </p:scale>
        <p:origin x="90" y="20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C0F753D-BFE4-080D-A8BB-ED39387803E0}"/>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DFB169F-887E-5847-FFAD-4B66433C0D4B}"/>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903CEC2E-5BC2-4C6E-9140-C05687A7526D}" type="datetimeFigureOut">
              <a:rPr lang="zh-CN" altLang="en-US" smtClean="0"/>
              <a:t>2024/9/5</a:t>
            </a:fld>
            <a:endParaRPr lang="zh-CN" altLang="en-US"/>
          </a:p>
        </p:txBody>
      </p:sp>
      <p:sp>
        <p:nvSpPr>
          <p:cNvPr id="4" name="页脚占位符 3">
            <a:extLst>
              <a:ext uri="{FF2B5EF4-FFF2-40B4-BE49-F238E27FC236}">
                <a16:creationId xmlns:a16="http://schemas.microsoft.com/office/drawing/2014/main" id="{9375B995-4790-B03E-C2F6-92D81B0B497B}"/>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8B7B754-4FBE-2E04-7599-AEEEAA1CFE9A}"/>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624E114A-3319-4408-BC38-14020DBD642C}" type="slidenum">
              <a:rPr lang="zh-CN" altLang="en-US" smtClean="0"/>
              <a:t>‹#›</a:t>
            </a:fld>
            <a:endParaRPr lang="zh-CN" altLang="en-US"/>
          </a:p>
        </p:txBody>
      </p:sp>
    </p:spTree>
    <p:extLst>
      <p:ext uri="{BB962C8B-B14F-4D97-AF65-F5344CB8AC3E}">
        <p14:creationId xmlns:p14="http://schemas.microsoft.com/office/powerpoint/2010/main" val="30738473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A8BE7FB-5F3D-4771-BC35-2A4F67194A37}" type="datetimeFigureOut">
              <a:rPr lang="zh-CN" altLang="en-US" smtClean="0"/>
              <a:t>2024/9/5</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B74D46C-2A72-4716-B17A-0920D4DF3A27}" type="slidenum">
              <a:rPr lang="zh-CN" altLang="en-US" smtClean="0"/>
              <a:t>‹#›</a:t>
            </a:fld>
            <a:endParaRPr lang="zh-CN" altLang="en-US"/>
          </a:p>
        </p:txBody>
      </p:sp>
    </p:spTree>
    <p:extLst>
      <p:ext uri="{BB962C8B-B14F-4D97-AF65-F5344CB8AC3E}">
        <p14:creationId xmlns:p14="http://schemas.microsoft.com/office/powerpoint/2010/main" val="35605078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74D46C-2A72-4716-B17A-0920D4DF3A27}" type="slidenum">
              <a:rPr lang="zh-CN" altLang="en-US" smtClean="0"/>
              <a:t>9</a:t>
            </a:fld>
            <a:endParaRPr lang="zh-CN" altLang="en-US"/>
          </a:p>
        </p:txBody>
      </p:sp>
    </p:spTree>
    <p:extLst>
      <p:ext uri="{BB962C8B-B14F-4D97-AF65-F5344CB8AC3E}">
        <p14:creationId xmlns:p14="http://schemas.microsoft.com/office/powerpoint/2010/main" val="202899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這裡需要想想怎麼解釋比較好</a:t>
            </a:r>
          </a:p>
        </p:txBody>
      </p:sp>
      <p:sp>
        <p:nvSpPr>
          <p:cNvPr id="4" name="投影片編號版面配置區 3"/>
          <p:cNvSpPr>
            <a:spLocks noGrp="1"/>
          </p:cNvSpPr>
          <p:nvPr>
            <p:ph type="sldNum" sz="quarter" idx="5"/>
          </p:nvPr>
        </p:nvSpPr>
        <p:spPr/>
        <p:txBody>
          <a:bodyPr/>
          <a:lstStyle/>
          <a:p>
            <a:fld id="{1354AEC8-9087-4620-84A5-734B2D3CF902}" type="slidenum">
              <a:rPr lang="zh-TW" altLang="en-US" smtClean="0"/>
              <a:t>19</a:t>
            </a:fld>
            <a:endParaRPr lang="zh-TW" altLang="en-US"/>
          </a:p>
        </p:txBody>
      </p:sp>
    </p:spTree>
    <p:extLst>
      <p:ext uri="{BB962C8B-B14F-4D97-AF65-F5344CB8AC3E}">
        <p14:creationId xmlns:p14="http://schemas.microsoft.com/office/powerpoint/2010/main" val="1127647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9838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bg object 18"/>
          <p:cNvSpPr/>
          <p:nvPr userDrawn="1"/>
        </p:nvSpPr>
        <p:spPr>
          <a:xfrm>
            <a:off x="0" y="1"/>
            <a:ext cx="12192000" cy="685800"/>
          </a:xfrm>
          <a:custGeom>
            <a:avLst/>
            <a:gdLst/>
            <a:ahLst/>
            <a:cxnLst/>
            <a:rect l="l" t="t" r="r" b="b"/>
            <a:pathLst>
              <a:path w="12192000" h="685800">
                <a:moveTo>
                  <a:pt x="12191481" y="0"/>
                </a:moveTo>
                <a:lnTo>
                  <a:pt x="295280" y="0"/>
                </a:lnTo>
                <a:lnTo>
                  <a:pt x="0" y="685800"/>
                </a:lnTo>
                <a:lnTo>
                  <a:pt x="11896201" y="685800"/>
                </a:lnTo>
                <a:lnTo>
                  <a:pt x="12191481" y="0"/>
                </a:lnTo>
                <a:close/>
              </a:path>
            </a:pathLst>
          </a:custGeom>
          <a:solidFill>
            <a:srgbClr val="C8161E"/>
          </a:solidFill>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 Id="rId5" Type="http://schemas.openxmlformats.org/officeDocument/2006/relationships/image" Target="../media/image40.jpg"/><Relationship Id="rId4" Type="http://schemas.openxmlformats.org/officeDocument/2006/relationships/image" Target="../media/image39.jp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1070.png"/><Relationship Id="rId12" Type="http://schemas.openxmlformats.org/officeDocument/2006/relationships/image" Target="../media/image54.png"/><Relationship Id="rId2" Type="http://schemas.openxmlformats.org/officeDocument/2006/relationships/image" Target="../media/image41.png"/><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060.png"/><Relationship Id="rId11" Type="http://schemas.openxmlformats.org/officeDocument/2006/relationships/image" Target="../media/image53.png"/><Relationship Id="rId5" Type="http://schemas.openxmlformats.org/officeDocument/2006/relationships/image" Target="../media/image50.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1.png"/><Relationship Id="rId1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1070.png"/><Relationship Id="rId12" Type="http://schemas.openxmlformats.org/officeDocument/2006/relationships/image" Target="../media/image62.png"/><Relationship Id="rId17" Type="http://schemas.openxmlformats.org/officeDocument/2006/relationships/image" Target="../media/image620.png"/><Relationship Id="rId2" Type="http://schemas.openxmlformats.org/officeDocument/2006/relationships/image" Target="../media/image41.png"/><Relationship Id="rId16"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060.png"/><Relationship Id="rId11" Type="http://schemas.openxmlformats.org/officeDocument/2006/relationships/image" Target="../media/image61.png"/><Relationship Id="rId5" Type="http://schemas.openxmlformats.org/officeDocument/2006/relationships/image" Target="../media/image50.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9.png"/><Relationship Id="rId1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650.png"/><Relationship Id="rId39" Type="http://schemas.openxmlformats.org/officeDocument/2006/relationships/image" Target="../media/image72.png"/><Relationship Id="rId3" Type="http://schemas.openxmlformats.org/officeDocument/2006/relationships/image" Target="../media/image760.png"/><Relationship Id="rId34" Type="http://schemas.openxmlformats.org/officeDocument/2006/relationships/image" Target="../media/image68.png"/><Relationship Id="rId42" Type="http://schemas.openxmlformats.org/officeDocument/2006/relationships/image" Target="../media/image74.png"/><Relationship Id="rId7" Type="http://schemas.openxmlformats.org/officeDocument/2006/relationships/image" Target="../media/image640.png"/><Relationship Id="rId33" Type="http://schemas.openxmlformats.org/officeDocument/2006/relationships/image" Target="../media/image67.png"/><Relationship Id="rId38" Type="http://schemas.openxmlformats.org/officeDocument/2006/relationships/image" Target="../media/image29.png"/><Relationship Id="rId2" Type="http://schemas.openxmlformats.org/officeDocument/2006/relationships/notesSlide" Target="../notesSlides/notesSlide2.xml"/><Relationship Id="rId29" Type="http://schemas.openxmlformats.org/officeDocument/2006/relationships/image" Target="../media/image183.png"/><Relationship Id="rId41"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630.png"/><Relationship Id="rId32" Type="http://schemas.openxmlformats.org/officeDocument/2006/relationships/image" Target="../media/image250.png"/><Relationship Id="rId37" Type="http://schemas.openxmlformats.org/officeDocument/2006/relationships/image" Target="../media/image71.png"/><Relationship Id="rId40" Type="http://schemas.openxmlformats.org/officeDocument/2006/relationships/image" Target="../media/image73.png"/><Relationship Id="rId5" Type="http://schemas.openxmlformats.org/officeDocument/2006/relationships/image" Target="../media/image181.png"/><Relationship Id="rId28" Type="http://schemas.openxmlformats.org/officeDocument/2006/relationships/image" Target="../media/image151.png"/><Relationship Id="rId36" Type="http://schemas.openxmlformats.org/officeDocument/2006/relationships/image" Target="../media/image70.png"/><Relationship Id="rId31" Type="http://schemas.openxmlformats.org/officeDocument/2006/relationships/image" Target="../media/image152.png"/><Relationship Id="rId30" Type="http://schemas.openxmlformats.org/officeDocument/2006/relationships/image" Target="../media/image66.png"/><Relationship Id="rId35" Type="http://schemas.openxmlformats.org/officeDocument/2006/relationships/image" Target="../media/image69.png"/><Relationship Id="rId43"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80.png"/><Relationship Id="rId12" Type="http://schemas.openxmlformats.org/officeDocument/2006/relationships/image" Target="../media/image42.wmf"/><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oleObject" Target="../embeddings/oleObject2.bin"/><Relationship Id="rId5" Type="http://schemas.openxmlformats.org/officeDocument/2006/relationships/image" Target="../media/image78.png"/><Relationship Id="rId15" Type="http://schemas.openxmlformats.org/officeDocument/2006/relationships/image" Target="../media/image86.png"/><Relationship Id="rId10" Type="http://schemas.openxmlformats.org/officeDocument/2006/relationships/image" Target="../media/image83.png"/><Relationship Id="rId4" Type="http://schemas.openxmlformats.org/officeDocument/2006/relationships/image" Target="../media/image41.wmf"/><Relationship Id="rId9" Type="http://schemas.openxmlformats.org/officeDocument/2006/relationships/image" Target="../media/image82.png"/><Relationship Id="rId14" Type="http://schemas.openxmlformats.org/officeDocument/2006/relationships/image" Target="../media/image43.wmf"/></Relationships>
</file>

<file path=ppt/slides/_rels/slide21.xml.rels><?xml version="1.0" encoding="UTF-8" standalone="yes"?>
<Relationships xmlns="http://schemas.openxmlformats.org/package/2006/relationships"><Relationship Id="rId18" Type="http://schemas.openxmlformats.org/officeDocument/2006/relationships/image" Target="../media/image520.png"/><Relationship Id="rId21" Type="http://schemas.openxmlformats.org/officeDocument/2006/relationships/image" Target="../media/image90.png"/><Relationship Id="rId17" Type="http://schemas.openxmlformats.org/officeDocument/2006/relationships/image" Target="../media/image510.png"/><Relationship Id="rId2" Type="http://schemas.openxmlformats.org/officeDocument/2006/relationships/image" Target="../media/image87.png"/><Relationship Id="rId20" Type="http://schemas.openxmlformats.org/officeDocument/2006/relationships/image" Target="../media/image89.png"/><Relationship Id="rId1" Type="http://schemas.openxmlformats.org/officeDocument/2006/relationships/slideLayout" Target="../slideLayouts/slideLayout2.xml"/><Relationship Id="rId24" Type="http://schemas.openxmlformats.org/officeDocument/2006/relationships/image" Target="../media/image93.png"/><Relationship Id="rId23" Type="http://schemas.openxmlformats.org/officeDocument/2006/relationships/image" Target="../media/image77.png"/><Relationship Id="rId19" Type="http://schemas.openxmlformats.org/officeDocument/2006/relationships/image" Target="../media/image88.png"/><Relationship Id="rId22"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8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84.png"/><Relationship Id="rId16"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5.png"/><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92.png"/><Relationship Id="rId9" Type="http://schemas.openxmlformats.org/officeDocument/2006/relationships/image" Target="../media/image21.png"/><Relationship Id="rId1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5.png"/><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92.png"/><Relationship Id="rId9" Type="http://schemas.openxmlformats.org/officeDocument/2006/relationships/image" Target="../media/image21.png"/><Relationship Id="rId1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a:extLst>
              <a:ext uri="{FF2B5EF4-FFF2-40B4-BE49-F238E27FC236}">
                <a16:creationId xmlns:a16="http://schemas.microsoft.com/office/drawing/2014/main" id="{FB0207F6-3C0D-7D88-6483-13B9ABD54516}"/>
              </a:ext>
            </a:extLst>
          </p:cNvPr>
          <p:cNvSpPr>
            <a:spLocks noChangeArrowheads="1"/>
          </p:cNvSpPr>
          <p:nvPr/>
        </p:nvSpPr>
        <p:spPr bwMode="auto">
          <a:xfrm>
            <a:off x="1981200" y="990600"/>
            <a:ext cx="77724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3200" b="1" dirty="0">
                <a:latin typeface="Times New Roman" panose="02020603050405020304" pitchFamily="18" charset="0"/>
                <a:ea typeface="黑体" panose="02010609060101010101" pitchFamily="49" charset="-122"/>
              </a:rPr>
              <a:t>机器学习</a:t>
            </a:r>
          </a:p>
        </p:txBody>
      </p:sp>
      <p:sp>
        <p:nvSpPr>
          <p:cNvPr id="5" name="文本框 4">
            <a:extLst>
              <a:ext uri="{FF2B5EF4-FFF2-40B4-BE49-F238E27FC236}">
                <a16:creationId xmlns:a16="http://schemas.microsoft.com/office/drawing/2014/main" id="{563428D0-6CE0-9734-AC82-D2C72E6F1125}"/>
              </a:ext>
            </a:extLst>
          </p:cNvPr>
          <p:cNvSpPr txBox="1"/>
          <p:nvPr/>
        </p:nvSpPr>
        <p:spPr>
          <a:xfrm>
            <a:off x="9221002" y="4928135"/>
            <a:ext cx="2473693" cy="923330"/>
          </a:xfrm>
          <a:prstGeom prst="rect">
            <a:avLst/>
          </a:prstGeom>
          <a:noFill/>
        </p:spPr>
        <p:txBody>
          <a:bodyPr wrap="square" rtlCol="0">
            <a:spAutoFit/>
          </a:bodyPr>
          <a:lstStyle/>
          <a:p>
            <a:pPr algn="ctr"/>
            <a:r>
              <a:rPr lang="zh-CN" altLang="en-US" dirty="0"/>
              <a:t>汤达荣</a:t>
            </a:r>
            <a:endParaRPr lang="en-US" altLang="zh-CN" dirty="0"/>
          </a:p>
          <a:p>
            <a:pPr algn="ctr"/>
            <a:fld id="{AD4928D6-93D8-44FA-B40A-547F688EEC26}" type="datetime1">
              <a:rPr lang="zh-CN" altLang="zh-CN" smtClean="0"/>
              <a:pPr algn="ctr"/>
              <a:t>2024/9/5</a:t>
            </a:fld>
            <a:endParaRPr lang="en-US" altLang="zh-CN" dirty="0"/>
          </a:p>
          <a:p>
            <a:pPr algn="ctr"/>
            <a:r>
              <a:rPr lang="en-US" altLang="zh-CN" dirty="0"/>
              <a:t>tdr1991@outlook.com</a:t>
            </a:r>
          </a:p>
        </p:txBody>
      </p:sp>
      <p:sp>
        <p:nvSpPr>
          <p:cNvPr id="9" name="文本框 8">
            <a:extLst>
              <a:ext uri="{FF2B5EF4-FFF2-40B4-BE49-F238E27FC236}">
                <a16:creationId xmlns:a16="http://schemas.microsoft.com/office/drawing/2014/main" id="{267A42CB-9F80-59FC-0071-C92842C454A4}"/>
              </a:ext>
            </a:extLst>
          </p:cNvPr>
          <p:cNvSpPr txBox="1"/>
          <p:nvPr/>
        </p:nvSpPr>
        <p:spPr>
          <a:xfrm>
            <a:off x="4255631" y="0"/>
            <a:ext cx="6165272" cy="646331"/>
          </a:xfrm>
          <a:prstGeom prst="rect">
            <a:avLst/>
          </a:prstGeom>
          <a:noFill/>
        </p:spPr>
        <p:txBody>
          <a:bodyPr wrap="square">
            <a:spAutoFit/>
          </a:bodyPr>
          <a:lstStyle/>
          <a:p>
            <a:r>
              <a:rPr lang="zh-CN" altLang="en-US" sz="3600" b="1" dirty="0"/>
              <a:t>人工智能导论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25812" y="6583171"/>
            <a:ext cx="171450" cy="208279"/>
          </a:xfrm>
          <a:prstGeom prst="rect">
            <a:avLst/>
          </a:prstGeom>
        </p:spPr>
        <p:txBody>
          <a:bodyPr vert="horz" wrap="square" lIns="0" tIns="12700" rIns="0" bIns="0" rtlCol="0">
            <a:spAutoFit/>
          </a:bodyPr>
          <a:lstStyle/>
          <a:p>
            <a:pPr marL="12700">
              <a:lnSpc>
                <a:spcPct val="100000"/>
              </a:lnSpc>
              <a:spcBef>
                <a:spcPts val="100"/>
              </a:spcBef>
            </a:pPr>
            <a:r>
              <a:rPr sz="1200" spc="-70" dirty="0">
                <a:solidFill>
                  <a:srgbClr val="898989"/>
                </a:solidFill>
                <a:latin typeface="Arial"/>
                <a:cs typeface="Arial"/>
              </a:rPr>
              <a:t>11</a:t>
            </a:r>
            <a:endParaRPr sz="1200">
              <a:latin typeface="Arial"/>
              <a:cs typeface="Arial"/>
            </a:endParaRPr>
          </a:p>
        </p:txBody>
      </p:sp>
      <p:sp>
        <p:nvSpPr>
          <p:cNvPr id="3" name="object 3"/>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监督学习</a:t>
            </a:r>
          </a:p>
        </p:txBody>
      </p:sp>
      <p:pic>
        <p:nvPicPr>
          <p:cNvPr id="4" name="object 4"/>
          <p:cNvPicPr/>
          <p:nvPr/>
        </p:nvPicPr>
        <p:blipFill>
          <a:blip r:embed="rId2" cstate="print"/>
          <a:stretch>
            <a:fillRect/>
          </a:stretch>
        </p:blipFill>
        <p:spPr>
          <a:xfrm>
            <a:off x="1348508" y="893617"/>
            <a:ext cx="9494982" cy="53409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57200" y="112190"/>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逻辑回归</a:t>
            </a:r>
          </a:p>
        </p:txBody>
      </p:sp>
      <p:sp>
        <p:nvSpPr>
          <p:cNvPr id="3" name="object 3"/>
          <p:cNvSpPr txBox="1"/>
          <p:nvPr/>
        </p:nvSpPr>
        <p:spPr>
          <a:xfrm>
            <a:off x="369685" y="803147"/>
            <a:ext cx="11031855" cy="1397000"/>
          </a:xfrm>
          <a:prstGeom prst="rect">
            <a:avLst/>
          </a:prstGeom>
        </p:spPr>
        <p:txBody>
          <a:bodyPr vert="horz" wrap="square" lIns="0" tIns="12700" rIns="0" bIns="0" rtlCol="0">
            <a:spAutoFit/>
          </a:bodyPr>
          <a:lstStyle/>
          <a:p>
            <a:pPr marL="12700" marR="5080">
              <a:lnSpc>
                <a:spcPct val="150000"/>
              </a:lnSpc>
              <a:spcBef>
                <a:spcPts val="100"/>
              </a:spcBef>
            </a:pPr>
            <a:r>
              <a:rPr sz="2000" b="1" dirty="0">
                <a:solidFill>
                  <a:srgbClr val="C00000"/>
                </a:solidFill>
                <a:latin typeface="Microsoft YaHei"/>
                <a:cs typeface="Microsoft YaHei"/>
              </a:rPr>
              <a:t>逻辑回归（</a:t>
            </a:r>
            <a:r>
              <a:rPr sz="2000" b="1" dirty="0">
                <a:solidFill>
                  <a:srgbClr val="C00000"/>
                </a:solidFill>
                <a:latin typeface="Arial"/>
                <a:cs typeface="Arial"/>
              </a:rPr>
              <a:t>Logistic</a:t>
            </a:r>
            <a:r>
              <a:rPr sz="2000" b="1" spc="45" dirty="0">
                <a:solidFill>
                  <a:srgbClr val="C00000"/>
                </a:solidFill>
                <a:latin typeface="Arial"/>
                <a:cs typeface="Arial"/>
              </a:rPr>
              <a:t> </a:t>
            </a:r>
            <a:r>
              <a:rPr sz="2000" b="1" spc="-20" dirty="0">
                <a:solidFill>
                  <a:srgbClr val="C00000"/>
                </a:solidFill>
                <a:latin typeface="Arial"/>
                <a:cs typeface="Arial"/>
              </a:rPr>
              <a:t>Regression</a:t>
            </a:r>
            <a:r>
              <a:rPr sz="2000" b="1" spc="-20" dirty="0">
                <a:solidFill>
                  <a:srgbClr val="C00000"/>
                </a:solidFill>
                <a:latin typeface="Microsoft YaHei"/>
                <a:cs typeface="Microsoft YaHei"/>
              </a:rPr>
              <a:t>）</a:t>
            </a:r>
            <a:r>
              <a:rPr sz="2000" dirty="0">
                <a:latin typeface="Microsoft YaHei"/>
                <a:cs typeface="Microsoft YaHei"/>
              </a:rPr>
              <a:t>模型虽然名字是回归，但是实际上是一种二类</a:t>
            </a:r>
            <a:r>
              <a:rPr sz="2000" spc="-10" dirty="0">
                <a:latin typeface="Arial"/>
                <a:cs typeface="Arial"/>
              </a:rPr>
              <a:t>(0</a:t>
            </a:r>
            <a:r>
              <a:rPr sz="2000" dirty="0">
                <a:latin typeface="Microsoft YaHei"/>
                <a:cs typeface="Microsoft YaHei"/>
              </a:rPr>
              <a:t>或</a:t>
            </a:r>
            <a:r>
              <a:rPr sz="2000" spc="-10" dirty="0">
                <a:latin typeface="Arial"/>
                <a:cs typeface="Arial"/>
              </a:rPr>
              <a:t>1)</a:t>
            </a:r>
            <a:r>
              <a:rPr sz="2000" spc="-10" dirty="0">
                <a:latin typeface="Microsoft YaHei"/>
                <a:cs typeface="Microsoft YaHei"/>
              </a:rPr>
              <a:t>分类模型，</a:t>
            </a:r>
            <a:r>
              <a:rPr sz="2000" spc="-50" dirty="0">
                <a:latin typeface="Microsoft YaHei"/>
                <a:cs typeface="Microsoft YaHei"/>
              </a:rPr>
              <a:t> </a:t>
            </a:r>
            <a:r>
              <a:rPr sz="2000" spc="-20" dirty="0">
                <a:latin typeface="Arial"/>
                <a:cs typeface="Arial"/>
              </a:rPr>
              <a:t>0</a:t>
            </a:r>
            <a:r>
              <a:rPr sz="2000" spc="-5" dirty="0">
                <a:latin typeface="Microsoft YaHei"/>
                <a:cs typeface="Microsoft YaHei"/>
              </a:rPr>
              <a:t>代表负类，</a:t>
            </a:r>
            <a:r>
              <a:rPr sz="2000" spc="-10" dirty="0">
                <a:latin typeface="Arial"/>
                <a:cs typeface="Arial"/>
              </a:rPr>
              <a:t>1</a:t>
            </a:r>
            <a:r>
              <a:rPr sz="2000" spc="-5" dirty="0">
                <a:latin typeface="Microsoft YaHei"/>
                <a:cs typeface="Microsoft YaHei"/>
              </a:rPr>
              <a:t>代表正类。逻辑模型的输入为样本的特征向量 </a:t>
            </a:r>
            <a:r>
              <a:rPr sz="2000" b="1" i="1" spc="-10" dirty="0">
                <a:latin typeface="Arial"/>
                <a:cs typeface="Arial"/>
              </a:rPr>
              <a:t>x</a:t>
            </a:r>
            <a:r>
              <a:rPr sz="2000" spc="-20" dirty="0">
                <a:latin typeface="Microsoft YaHei"/>
                <a:cs typeface="Microsoft YaHei"/>
              </a:rPr>
              <a:t>，输出为 </a:t>
            </a:r>
            <a:r>
              <a:rPr sz="2000" dirty="0">
                <a:latin typeface="Arial"/>
                <a:cs typeface="Arial"/>
              </a:rPr>
              <a:t>P(y=1|</a:t>
            </a:r>
            <a:r>
              <a:rPr sz="2000" b="1" i="1" dirty="0">
                <a:latin typeface="Arial"/>
                <a:cs typeface="Arial"/>
              </a:rPr>
              <a:t>x</a:t>
            </a:r>
            <a:r>
              <a:rPr sz="2000" spc="-15" dirty="0">
                <a:latin typeface="Arial"/>
                <a:cs typeface="Arial"/>
              </a:rPr>
              <a:t>) </a:t>
            </a:r>
            <a:r>
              <a:rPr sz="2000" spc="-35" dirty="0">
                <a:latin typeface="Microsoft YaHei"/>
                <a:cs typeface="Microsoft YaHei"/>
              </a:rPr>
              <a:t>和 </a:t>
            </a:r>
            <a:r>
              <a:rPr sz="2000" dirty="0">
                <a:latin typeface="Arial"/>
                <a:cs typeface="Arial"/>
              </a:rPr>
              <a:t>P(y=0|</a:t>
            </a:r>
            <a:r>
              <a:rPr sz="2000" b="1" i="1" dirty="0">
                <a:latin typeface="Arial"/>
                <a:cs typeface="Arial"/>
              </a:rPr>
              <a:t>x</a:t>
            </a:r>
            <a:r>
              <a:rPr sz="2000" spc="-15" dirty="0">
                <a:latin typeface="Arial"/>
                <a:cs typeface="Arial"/>
              </a:rPr>
              <a:t>) </a:t>
            </a:r>
            <a:r>
              <a:rPr sz="2000" spc="-25" dirty="0">
                <a:latin typeface="Microsoft YaHei"/>
                <a:cs typeface="Microsoft YaHei"/>
              </a:rPr>
              <a:t>，即</a:t>
            </a:r>
            <a:r>
              <a:rPr sz="2000" spc="-10" dirty="0">
                <a:latin typeface="Microsoft YaHei"/>
                <a:cs typeface="Microsoft YaHei"/>
              </a:rPr>
              <a:t>在输入特征向量 </a:t>
            </a:r>
            <a:r>
              <a:rPr sz="2000" b="1" i="1" dirty="0">
                <a:latin typeface="Arial"/>
                <a:cs typeface="Arial"/>
              </a:rPr>
              <a:t>x</a:t>
            </a:r>
            <a:r>
              <a:rPr sz="2000" b="1" i="1" spc="-15" dirty="0">
                <a:latin typeface="Arial"/>
                <a:cs typeface="Arial"/>
              </a:rPr>
              <a:t> </a:t>
            </a:r>
            <a:r>
              <a:rPr sz="2000" spc="-5" dirty="0">
                <a:latin typeface="Microsoft YaHei"/>
                <a:cs typeface="Microsoft YaHei"/>
              </a:rPr>
              <a:t>为条件下，样本标签属于某一类的概率。</a:t>
            </a:r>
            <a:endParaRPr sz="2000">
              <a:latin typeface="Microsoft YaHei"/>
              <a:cs typeface="Microsoft YaHei"/>
            </a:endParaRPr>
          </a:p>
        </p:txBody>
      </p:sp>
      <p:grpSp>
        <p:nvGrpSpPr>
          <p:cNvPr id="4" name="object 4"/>
          <p:cNvGrpSpPr/>
          <p:nvPr/>
        </p:nvGrpSpPr>
        <p:grpSpPr>
          <a:xfrm>
            <a:off x="162791" y="2449702"/>
            <a:ext cx="12029440" cy="4220845"/>
            <a:chOff x="162791" y="2449702"/>
            <a:chExt cx="12029440" cy="4220845"/>
          </a:xfrm>
        </p:grpSpPr>
        <p:pic>
          <p:nvPicPr>
            <p:cNvPr id="5" name="object 5"/>
            <p:cNvPicPr/>
            <p:nvPr/>
          </p:nvPicPr>
          <p:blipFill>
            <a:blip r:embed="rId2" cstate="print"/>
            <a:stretch>
              <a:fillRect/>
            </a:stretch>
          </p:blipFill>
          <p:spPr>
            <a:xfrm>
              <a:off x="162791" y="2449702"/>
              <a:ext cx="8510153" cy="4220483"/>
            </a:xfrm>
            <a:prstGeom prst="rect">
              <a:avLst/>
            </a:prstGeom>
          </p:spPr>
        </p:pic>
        <p:pic>
          <p:nvPicPr>
            <p:cNvPr id="6" name="object 6"/>
            <p:cNvPicPr/>
            <p:nvPr/>
          </p:nvPicPr>
          <p:blipFill>
            <a:blip r:embed="rId3" cstate="print"/>
            <a:stretch>
              <a:fillRect/>
            </a:stretch>
          </p:blipFill>
          <p:spPr>
            <a:xfrm>
              <a:off x="8670899" y="2815935"/>
              <a:ext cx="3521100" cy="2660638"/>
            </a:xfrm>
            <a:prstGeom prst="rect">
              <a:avLst/>
            </a:prstGeom>
          </p:spPr>
        </p:pic>
      </p:grpSp>
      <p:sp>
        <p:nvSpPr>
          <p:cNvPr id="7" name="object 7"/>
          <p:cNvSpPr txBox="1"/>
          <p:nvPr/>
        </p:nvSpPr>
        <p:spPr>
          <a:xfrm>
            <a:off x="9832340" y="5540755"/>
            <a:ext cx="17653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Sigmoid</a:t>
            </a:r>
            <a:r>
              <a:rPr sz="1800" spc="-15" dirty="0">
                <a:latin typeface="Microsoft YaHei"/>
                <a:cs typeface="Microsoft YaHei"/>
              </a:rPr>
              <a:t>激活函数</a:t>
            </a:r>
            <a:endParaRPr sz="1800">
              <a:latin typeface="Microsoft YaHei"/>
              <a:cs typeface="Microsoft YaHe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逻辑回归</a:t>
            </a:r>
          </a:p>
        </p:txBody>
      </p:sp>
      <p:grpSp>
        <p:nvGrpSpPr>
          <p:cNvPr id="3" name="object 3"/>
          <p:cNvGrpSpPr/>
          <p:nvPr/>
        </p:nvGrpSpPr>
        <p:grpSpPr>
          <a:xfrm>
            <a:off x="387927" y="817416"/>
            <a:ext cx="8822055" cy="5492750"/>
            <a:chOff x="387927" y="817416"/>
            <a:chExt cx="8822055" cy="5492750"/>
          </a:xfrm>
        </p:grpSpPr>
        <p:pic>
          <p:nvPicPr>
            <p:cNvPr id="4" name="object 4"/>
            <p:cNvPicPr/>
            <p:nvPr/>
          </p:nvPicPr>
          <p:blipFill>
            <a:blip r:embed="rId2" cstate="print"/>
            <a:stretch>
              <a:fillRect/>
            </a:stretch>
          </p:blipFill>
          <p:spPr>
            <a:xfrm>
              <a:off x="2517072" y="817416"/>
              <a:ext cx="6692900" cy="3366654"/>
            </a:xfrm>
            <a:prstGeom prst="rect">
              <a:avLst/>
            </a:prstGeom>
          </p:spPr>
        </p:pic>
        <p:pic>
          <p:nvPicPr>
            <p:cNvPr id="5" name="object 5"/>
            <p:cNvPicPr/>
            <p:nvPr/>
          </p:nvPicPr>
          <p:blipFill>
            <a:blip r:embed="rId3" cstate="print"/>
            <a:stretch>
              <a:fillRect/>
            </a:stretch>
          </p:blipFill>
          <p:spPr>
            <a:xfrm>
              <a:off x="387927" y="5292863"/>
              <a:ext cx="6239544" cy="1017151"/>
            </a:xfrm>
            <a:prstGeom prst="rect">
              <a:avLst/>
            </a:prstGeom>
          </p:spPr>
        </p:pic>
      </p:grpSp>
      <p:sp>
        <p:nvSpPr>
          <p:cNvPr id="6" name="object 6"/>
          <p:cNvSpPr txBox="1"/>
          <p:nvPr/>
        </p:nvSpPr>
        <p:spPr>
          <a:xfrm>
            <a:off x="466667" y="4537964"/>
            <a:ext cx="36830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损失函数：</a:t>
            </a:r>
            <a:r>
              <a:rPr sz="2400" b="1" spc="-10" dirty="0">
                <a:latin typeface="Microsoft YaHei"/>
                <a:cs typeface="Microsoft YaHei"/>
              </a:rPr>
              <a:t>交叉熵损失函数</a:t>
            </a:r>
            <a:endParaRPr sz="2400">
              <a:latin typeface="Microsoft YaHei"/>
              <a:cs typeface="Microsoft YaHei"/>
            </a:endParaRPr>
          </a:p>
        </p:txBody>
      </p:sp>
      <p:sp>
        <p:nvSpPr>
          <p:cNvPr id="7" name="object 7"/>
          <p:cNvSpPr txBox="1"/>
          <p:nvPr/>
        </p:nvSpPr>
        <p:spPr>
          <a:xfrm>
            <a:off x="7089140" y="4537964"/>
            <a:ext cx="42926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参数求解：</a:t>
            </a:r>
            <a:r>
              <a:rPr sz="2400" b="1" spc="-10" dirty="0">
                <a:latin typeface="Microsoft YaHei"/>
                <a:cs typeface="Microsoft YaHei"/>
              </a:rPr>
              <a:t>梯度下降法、牛顿法</a:t>
            </a:r>
            <a:endParaRPr sz="2400">
              <a:latin typeface="Microsoft YaHei"/>
              <a:cs typeface="Microsoft Ya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4200525" cy="443711"/>
          </a:xfrm>
          <a:prstGeom prst="rect">
            <a:avLst/>
          </a:prstGeom>
        </p:spPr>
        <p:txBody>
          <a:bodyPr vert="horz" wrap="square" lIns="0" tIns="12700" rIns="0" bIns="0" rtlCol="0">
            <a:spAutoFit/>
          </a:bodyPr>
          <a:lstStyle/>
          <a:p>
            <a:pPr marL="12700">
              <a:lnSpc>
                <a:spcPct val="100000"/>
              </a:lnSpc>
              <a:spcBef>
                <a:spcPts val="100"/>
              </a:spcBef>
            </a:pPr>
            <a:r>
              <a:rPr sz="2800" b="1" dirty="0"/>
              <a:t>感知机</a:t>
            </a:r>
            <a:r>
              <a:rPr sz="2800" b="1" spc="-10" dirty="0"/>
              <a:t>（</a:t>
            </a:r>
            <a:r>
              <a:rPr sz="2800" b="1" spc="-10" dirty="0">
                <a:latin typeface="Arial"/>
                <a:cs typeface="Arial"/>
              </a:rPr>
              <a:t>Perceptron</a:t>
            </a:r>
            <a:r>
              <a:rPr sz="2800" b="1" spc="-10" dirty="0"/>
              <a:t>）</a:t>
            </a:r>
          </a:p>
        </p:txBody>
      </p:sp>
      <p:grpSp>
        <p:nvGrpSpPr>
          <p:cNvPr id="3" name="object 3"/>
          <p:cNvGrpSpPr/>
          <p:nvPr/>
        </p:nvGrpSpPr>
        <p:grpSpPr>
          <a:xfrm>
            <a:off x="0" y="857959"/>
            <a:ext cx="12192000" cy="6000115"/>
            <a:chOff x="0" y="857959"/>
            <a:chExt cx="12192000" cy="6000115"/>
          </a:xfrm>
        </p:grpSpPr>
        <p:pic>
          <p:nvPicPr>
            <p:cNvPr id="4" name="object 4"/>
            <p:cNvPicPr/>
            <p:nvPr/>
          </p:nvPicPr>
          <p:blipFill>
            <a:blip r:embed="rId2" cstate="print"/>
            <a:stretch>
              <a:fillRect/>
            </a:stretch>
          </p:blipFill>
          <p:spPr>
            <a:xfrm>
              <a:off x="0" y="857959"/>
              <a:ext cx="12192000" cy="3882163"/>
            </a:xfrm>
            <a:prstGeom prst="rect">
              <a:avLst/>
            </a:prstGeom>
          </p:spPr>
        </p:pic>
        <p:pic>
          <p:nvPicPr>
            <p:cNvPr id="5" name="object 5"/>
            <p:cNvPicPr/>
            <p:nvPr/>
          </p:nvPicPr>
          <p:blipFill>
            <a:blip r:embed="rId3" cstate="print"/>
            <a:stretch>
              <a:fillRect/>
            </a:stretch>
          </p:blipFill>
          <p:spPr>
            <a:xfrm>
              <a:off x="2687782" y="4472270"/>
              <a:ext cx="5888182" cy="2385729"/>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1244600" cy="513080"/>
          </a:xfrm>
          <a:prstGeom prst="rect">
            <a:avLst/>
          </a:prstGeom>
        </p:spPr>
        <p:txBody>
          <a:bodyPr vert="horz" wrap="square" lIns="0" tIns="12700" rIns="0" bIns="0" rtlCol="0">
            <a:spAutoFit/>
          </a:bodyPr>
          <a:lstStyle/>
          <a:p>
            <a:pPr marL="12700">
              <a:lnSpc>
                <a:spcPct val="100000"/>
              </a:lnSpc>
              <a:spcBef>
                <a:spcPts val="100"/>
              </a:spcBef>
            </a:pPr>
            <a:r>
              <a:rPr sz="3200" b="1" spc="-20" dirty="0">
                <a:solidFill>
                  <a:srgbClr val="FFFFFF"/>
                </a:solidFill>
                <a:latin typeface="Microsoft YaHei"/>
                <a:cs typeface="Microsoft YaHei"/>
              </a:rPr>
              <a:t>感知机</a:t>
            </a:r>
            <a:endParaRPr sz="3200">
              <a:latin typeface="Microsoft YaHei"/>
              <a:cs typeface="Microsoft YaHei"/>
            </a:endParaRPr>
          </a:p>
        </p:txBody>
      </p:sp>
      <p:pic>
        <p:nvPicPr>
          <p:cNvPr id="3" name="object 3"/>
          <p:cNvPicPr/>
          <p:nvPr/>
        </p:nvPicPr>
        <p:blipFill>
          <a:blip r:embed="rId2" cstate="print"/>
          <a:stretch>
            <a:fillRect/>
          </a:stretch>
        </p:blipFill>
        <p:spPr>
          <a:xfrm>
            <a:off x="1613476" y="1086425"/>
            <a:ext cx="8680450" cy="50760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03564"/>
            <a:ext cx="12192000" cy="5883275"/>
          </a:xfrm>
          <a:custGeom>
            <a:avLst/>
            <a:gdLst/>
            <a:ahLst/>
            <a:cxnLst/>
            <a:rect l="l" t="t" r="r" b="b"/>
            <a:pathLst>
              <a:path w="12192000" h="5883275">
                <a:moveTo>
                  <a:pt x="12192000" y="0"/>
                </a:moveTo>
                <a:lnTo>
                  <a:pt x="0" y="0"/>
                </a:lnTo>
                <a:lnTo>
                  <a:pt x="0" y="5882986"/>
                </a:lnTo>
                <a:lnTo>
                  <a:pt x="12192000" y="5882986"/>
                </a:lnTo>
                <a:lnTo>
                  <a:pt x="12192000" y="0"/>
                </a:lnTo>
                <a:close/>
              </a:path>
            </a:pathLst>
          </a:custGeom>
          <a:solidFill>
            <a:srgbClr val="FFFFFF"/>
          </a:solidFill>
        </p:spPr>
        <p:txBody>
          <a:bodyPr wrap="square" lIns="0" tIns="0" rIns="0" bIns="0" rtlCol="0"/>
          <a:lstStyle/>
          <a:p>
            <a:endParaRPr/>
          </a:p>
        </p:txBody>
      </p:sp>
      <p:sp>
        <p:nvSpPr>
          <p:cNvPr id="3" name="object 3"/>
          <p:cNvSpPr txBox="1"/>
          <p:nvPr/>
        </p:nvSpPr>
        <p:spPr>
          <a:xfrm>
            <a:off x="300412" y="74676"/>
            <a:ext cx="2098675" cy="1264285"/>
          </a:xfrm>
          <a:prstGeom prst="rect">
            <a:avLst/>
          </a:prstGeom>
        </p:spPr>
        <p:txBody>
          <a:bodyPr vert="horz" wrap="square" lIns="0" tIns="12700" rIns="0" bIns="0" rtlCol="0">
            <a:spAutoFit/>
          </a:bodyPr>
          <a:lstStyle/>
          <a:p>
            <a:pPr marL="866140">
              <a:lnSpc>
                <a:spcPct val="100000"/>
              </a:lnSpc>
              <a:spcBef>
                <a:spcPts val="100"/>
              </a:spcBef>
            </a:pPr>
            <a:r>
              <a:rPr sz="3200" b="1" spc="-20" dirty="0">
                <a:solidFill>
                  <a:srgbClr val="FFFFFF"/>
                </a:solidFill>
                <a:latin typeface="Microsoft YaHei"/>
                <a:cs typeface="Microsoft YaHei"/>
              </a:rPr>
              <a:t>感知机</a:t>
            </a:r>
            <a:endParaRPr sz="3200">
              <a:latin typeface="Microsoft YaHei"/>
              <a:cs typeface="Microsoft YaHei"/>
            </a:endParaRPr>
          </a:p>
          <a:p>
            <a:pPr marL="12700">
              <a:lnSpc>
                <a:spcPct val="100000"/>
              </a:lnSpc>
              <a:spcBef>
                <a:spcPts val="3030"/>
              </a:spcBef>
            </a:pPr>
            <a:r>
              <a:rPr sz="2400" b="1" spc="-10" dirty="0">
                <a:solidFill>
                  <a:srgbClr val="C00000"/>
                </a:solidFill>
                <a:latin typeface="Microsoft YaHei"/>
                <a:cs typeface="Microsoft YaHei"/>
              </a:rPr>
              <a:t>损失函数：</a:t>
            </a:r>
            <a:endParaRPr sz="2400">
              <a:latin typeface="Microsoft YaHei"/>
              <a:cs typeface="Microsoft YaHei"/>
            </a:endParaRPr>
          </a:p>
        </p:txBody>
      </p:sp>
      <p:grpSp>
        <p:nvGrpSpPr>
          <p:cNvPr id="4" name="object 4"/>
          <p:cNvGrpSpPr/>
          <p:nvPr/>
        </p:nvGrpSpPr>
        <p:grpSpPr>
          <a:xfrm>
            <a:off x="221672" y="1156487"/>
            <a:ext cx="11970385" cy="2778760"/>
            <a:chOff x="221672" y="1156487"/>
            <a:chExt cx="11970385" cy="2778760"/>
          </a:xfrm>
        </p:grpSpPr>
        <p:pic>
          <p:nvPicPr>
            <p:cNvPr id="5" name="object 5"/>
            <p:cNvPicPr/>
            <p:nvPr/>
          </p:nvPicPr>
          <p:blipFill>
            <a:blip r:embed="rId2" cstate="print"/>
            <a:stretch>
              <a:fillRect/>
            </a:stretch>
          </p:blipFill>
          <p:spPr>
            <a:xfrm>
              <a:off x="221672" y="1559060"/>
              <a:ext cx="8285018" cy="1080169"/>
            </a:xfrm>
            <a:prstGeom prst="rect">
              <a:avLst/>
            </a:prstGeom>
          </p:spPr>
        </p:pic>
        <p:pic>
          <p:nvPicPr>
            <p:cNvPr id="6" name="object 6"/>
            <p:cNvPicPr/>
            <p:nvPr/>
          </p:nvPicPr>
          <p:blipFill>
            <a:blip r:embed="rId3" cstate="print"/>
            <a:stretch>
              <a:fillRect/>
            </a:stretch>
          </p:blipFill>
          <p:spPr>
            <a:xfrm>
              <a:off x="8550770" y="1156487"/>
              <a:ext cx="3641229" cy="2778568"/>
            </a:xfrm>
            <a:prstGeom prst="rect">
              <a:avLst/>
            </a:prstGeom>
          </p:spPr>
        </p:pic>
        <p:pic>
          <p:nvPicPr>
            <p:cNvPr id="7" name="object 7"/>
            <p:cNvPicPr/>
            <p:nvPr/>
          </p:nvPicPr>
          <p:blipFill>
            <a:blip r:embed="rId4" cstate="print"/>
            <a:stretch>
              <a:fillRect/>
            </a:stretch>
          </p:blipFill>
          <p:spPr>
            <a:xfrm>
              <a:off x="2571488" y="2601553"/>
              <a:ext cx="3344401" cy="1028247"/>
            </a:xfrm>
            <a:prstGeom prst="rect">
              <a:avLst/>
            </a:prstGeom>
          </p:spPr>
        </p:pic>
      </p:grpSp>
      <p:sp>
        <p:nvSpPr>
          <p:cNvPr id="8" name="object 8"/>
          <p:cNvSpPr txBox="1"/>
          <p:nvPr/>
        </p:nvSpPr>
        <p:spPr>
          <a:xfrm>
            <a:off x="292316" y="3879595"/>
            <a:ext cx="154940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C00000"/>
                </a:solidFill>
                <a:latin typeface="Microsoft YaHei"/>
                <a:cs typeface="Microsoft YaHei"/>
              </a:rPr>
              <a:t>损失函数：</a:t>
            </a:r>
            <a:endParaRPr sz="2400">
              <a:latin typeface="Microsoft YaHei"/>
              <a:cs typeface="Microsoft YaHei"/>
            </a:endParaRPr>
          </a:p>
        </p:txBody>
      </p:sp>
      <p:pic>
        <p:nvPicPr>
          <p:cNvPr id="9" name="object 9"/>
          <p:cNvPicPr/>
          <p:nvPr/>
        </p:nvPicPr>
        <p:blipFill>
          <a:blip r:embed="rId5" cstate="print"/>
          <a:stretch>
            <a:fillRect/>
          </a:stretch>
        </p:blipFill>
        <p:spPr>
          <a:xfrm>
            <a:off x="1748463" y="3655421"/>
            <a:ext cx="6758226" cy="30311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EF459F-CD19-42CC-9AA0-2A6AA7CA1FB7}"/>
              </a:ext>
            </a:extLst>
          </p:cNvPr>
          <p:cNvSpPr>
            <a:spLocks noGrp="1"/>
          </p:cNvSpPr>
          <p:nvPr>
            <p:ph type="title" idx="4294967295"/>
          </p:nvPr>
        </p:nvSpPr>
        <p:spPr>
          <a:xfrm>
            <a:off x="1154090" y="74676"/>
            <a:ext cx="6389710" cy="534924"/>
          </a:xfrm>
          <a:prstGeom prst="rect">
            <a:avLst/>
          </a:prstGeom>
        </p:spPr>
        <p:txBody>
          <a:bodyPr/>
          <a:lstStyle/>
          <a:p>
            <a:r>
              <a:rPr lang="en-US" altLang="zh-TW" sz="2800" b="1" dirty="0"/>
              <a:t>Classification as Regression? </a:t>
            </a:r>
            <a:endParaRPr lang="zh-TW" altLang="en-US" sz="2800" b="1" dirty="0"/>
          </a:p>
        </p:txBody>
      </p:sp>
      <p:sp>
        <p:nvSpPr>
          <p:cNvPr id="3" name="內容版面配置區 2">
            <a:extLst>
              <a:ext uri="{FF2B5EF4-FFF2-40B4-BE49-F238E27FC236}">
                <a16:creationId xmlns:a16="http://schemas.microsoft.com/office/drawing/2014/main" id="{26EB8E57-F6DC-425C-9279-0E07D19AD99C}"/>
              </a:ext>
            </a:extLst>
          </p:cNvPr>
          <p:cNvSpPr>
            <a:spLocks noGrp="1"/>
          </p:cNvSpPr>
          <p:nvPr>
            <p:ph idx="4294967295"/>
          </p:nvPr>
        </p:nvSpPr>
        <p:spPr>
          <a:xfrm>
            <a:off x="609600" y="1577340"/>
            <a:ext cx="10972800" cy="1107996"/>
          </a:xfrm>
          <a:prstGeom prst="rect">
            <a:avLst/>
          </a:prstGeom>
        </p:spPr>
        <p:txBody>
          <a:bodyPr/>
          <a:lstStyle/>
          <a:p>
            <a:r>
              <a:rPr lang="en-US" altLang="zh-TW" dirty="0"/>
              <a:t>Regression</a:t>
            </a:r>
          </a:p>
          <a:p>
            <a:endParaRPr lang="en-US" altLang="zh-TW" dirty="0"/>
          </a:p>
          <a:p>
            <a:endParaRPr lang="en-US" altLang="zh-TW" dirty="0"/>
          </a:p>
          <a:p>
            <a:r>
              <a:rPr lang="en-US" altLang="zh-TW" dirty="0"/>
              <a:t>Classification as regression?  </a:t>
            </a:r>
            <a:endParaRPr lang="zh-TW" altLang="en-US" dirty="0"/>
          </a:p>
        </p:txBody>
      </p:sp>
      <p:sp>
        <p:nvSpPr>
          <p:cNvPr id="9" name="矩形: 圓角 8">
            <a:extLst>
              <a:ext uri="{FF2B5EF4-FFF2-40B4-BE49-F238E27FC236}">
                <a16:creationId xmlns:a16="http://schemas.microsoft.com/office/drawing/2014/main" id="{60133630-9950-4DBF-88EF-77AF98E77037}"/>
              </a:ext>
            </a:extLst>
          </p:cNvPr>
          <p:cNvSpPr/>
          <p:nvPr/>
        </p:nvSpPr>
        <p:spPr>
          <a:xfrm>
            <a:off x="4001691" y="2294446"/>
            <a:ext cx="1673524" cy="843614"/>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cs typeface="+mn-cs"/>
              </a:rPr>
              <a:t>Model</a:t>
            </a:r>
            <a:endParaRPr lang="zh-TW" altLang="en-US" sz="2400" dirty="0">
              <a:solidFill>
                <a:prstClr val="black"/>
              </a:solidFill>
              <a:latin typeface="Calibri" panose="020F05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4294972F-33DA-4E8B-AFA5-F76467D28309}"/>
              </a:ext>
            </a:extLst>
          </p:cNvPr>
          <p:cNvCxnSpPr/>
          <p:nvPr/>
        </p:nvCxnSpPr>
        <p:spPr>
          <a:xfrm>
            <a:off x="3276037" y="2764577"/>
            <a:ext cx="638354" cy="0"/>
          </a:xfrm>
          <a:prstGeom prst="straightConnector1">
            <a:avLst/>
          </a:prstGeom>
          <a:noFill/>
          <a:ln w="57150" cap="flat" cmpd="sng" algn="ctr">
            <a:solidFill>
              <a:sysClr val="windowText" lastClr="000000"/>
            </a:solidFill>
            <a:prstDash val="solid"/>
            <a:miter lim="800000"/>
            <a:tailEnd type="triangle"/>
          </a:ln>
          <a:effectLst/>
        </p:spPr>
      </p:cxnSp>
      <p:cxnSp>
        <p:nvCxnSpPr>
          <p:cNvPr id="11" name="直線單箭頭接點 10">
            <a:extLst>
              <a:ext uri="{FF2B5EF4-FFF2-40B4-BE49-F238E27FC236}">
                <a16:creationId xmlns:a16="http://schemas.microsoft.com/office/drawing/2014/main" id="{10F03E5E-EA3E-4F01-A460-EFB68BA5A6E1}"/>
              </a:ext>
            </a:extLst>
          </p:cNvPr>
          <p:cNvCxnSpPr/>
          <p:nvPr/>
        </p:nvCxnSpPr>
        <p:spPr>
          <a:xfrm>
            <a:off x="5792074" y="2762420"/>
            <a:ext cx="638354" cy="0"/>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136EC3D-36E5-4BA4-A271-EBAB27272A42}"/>
                  </a:ext>
                </a:extLst>
              </p:cNvPr>
              <p:cNvSpPr txBox="1"/>
              <p:nvPr/>
            </p:nvSpPr>
            <p:spPr>
              <a:xfrm>
                <a:off x="2925656" y="2531587"/>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𝒙</m:t>
                      </m:r>
                    </m:oMath>
                  </m:oMathPara>
                </a14:m>
                <a:endParaRPr lang="zh-TW" altLang="en-US" sz="2400" b="1" dirty="0"/>
              </a:p>
            </p:txBody>
          </p:sp>
        </mc:Choice>
        <mc:Fallback xmlns="">
          <p:sp>
            <p:nvSpPr>
              <p:cNvPr id="14" name="文字方塊 13">
                <a:extLst>
                  <a:ext uri="{FF2B5EF4-FFF2-40B4-BE49-F238E27FC236}">
                    <a16:creationId xmlns:a16="http://schemas.microsoft.com/office/drawing/2014/main" id="{F136EC3D-36E5-4BA4-A271-EBAB27272A42}"/>
                  </a:ext>
                </a:extLst>
              </p:cNvPr>
              <p:cNvSpPr txBox="1">
                <a:spLocks noRot="1" noChangeAspect="1" noMove="1" noResize="1" noEditPoints="1" noAdjustHandles="1" noChangeArrowheads="1" noChangeShapeType="1" noTextEdit="1"/>
              </p:cNvSpPr>
              <p:nvPr/>
            </p:nvSpPr>
            <p:spPr>
              <a:xfrm>
                <a:off x="2925656" y="2531587"/>
                <a:ext cx="262892" cy="369332"/>
              </a:xfrm>
              <a:prstGeom prst="rect">
                <a:avLst/>
              </a:prstGeom>
              <a:blipFill>
                <a:blip r:embed="rId2"/>
                <a:stretch>
                  <a:fillRect l="-13953" r="-13953"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8FADFD3-CEF4-4B0B-9139-D87667A0A7F3}"/>
                  </a:ext>
                </a:extLst>
              </p:cNvPr>
              <p:cNvSpPr txBox="1"/>
              <p:nvPr/>
            </p:nvSpPr>
            <p:spPr>
              <a:xfrm>
                <a:off x="6547287" y="2531587"/>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𝑦</m:t>
                      </m:r>
                    </m:oMath>
                  </m:oMathPara>
                </a14:m>
                <a:endParaRPr lang="zh-TW" altLang="en-US" sz="2400" dirty="0"/>
              </a:p>
            </p:txBody>
          </p:sp>
        </mc:Choice>
        <mc:Fallback xmlns="">
          <p:sp>
            <p:nvSpPr>
              <p:cNvPr id="15" name="文字方塊 14">
                <a:extLst>
                  <a:ext uri="{FF2B5EF4-FFF2-40B4-BE49-F238E27FC236}">
                    <a16:creationId xmlns:a16="http://schemas.microsoft.com/office/drawing/2014/main" id="{88FADFD3-CEF4-4B0B-9139-D87667A0A7F3}"/>
                  </a:ext>
                </a:extLst>
              </p:cNvPr>
              <p:cNvSpPr txBox="1">
                <a:spLocks noRot="1" noChangeAspect="1" noMove="1" noResize="1" noEditPoints="1" noAdjustHandles="1" noChangeArrowheads="1" noChangeShapeType="1" noTextEdit="1"/>
              </p:cNvSpPr>
              <p:nvPr/>
            </p:nvSpPr>
            <p:spPr>
              <a:xfrm>
                <a:off x="6547287" y="2531587"/>
                <a:ext cx="261738" cy="369332"/>
              </a:xfrm>
              <a:prstGeom prst="rect">
                <a:avLst/>
              </a:prstGeom>
              <a:blipFill>
                <a:blip r:embed="rId3"/>
                <a:stretch>
                  <a:fillRect l="-25581" r="-23256"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71956C98-7C61-4C11-BD00-45EE6F7190FA}"/>
                  </a:ext>
                </a:extLst>
              </p:cNvPr>
              <p:cNvSpPr txBox="1"/>
              <p:nvPr/>
            </p:nvSpPr>
            <p:spPr>
              <a:xfrm>
                <a:off x="7918977" y="2548726"/>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oMath>
                  </m:oMathPara>
                </a14:m>
                <a:endParaRPr lang="zh-TW" altLang="en-US" sz="2400" dirty="0"/>
              </a:p>
            </p:txBody>
          </p:sp>
        </mc:Choice>
        <mc:Fallback xmlns="">
          <p:sp>
            <p:nvSpPr>
              <p:cNvPr id="16" name="文字方塊 15">
                <a:extLst>
                  <a:ext uri="{FF2B5EF4-FFF2-40B4-BE49-F238E27FC236}">
                    <a16:creationId xmlns:a16="http://schemas.microsoft.com/office/drawing/2014/main" id="{71956C98-7C61-4C11-BD00-45EE6F7190FA}"/>
                  </a:ext>
                </a:extLst>
              </p:cNvPr>
              <p:cNvSpPr txBox="1">
                <a:spLocks noRot="1" noChangeAspect="1" noMove="1" noResize="1" noEditPoints="1" noAdjustHandles="1" noChangeArrowheads="1" noChangeShapeType="1" noTextEdit="1"/>
              </p:cNvSpPr>
              <p:nvPr/>
            </p:nvSpPr>
            <p:spPr>
              <a:xfrm>
                <a:off x="7918977" y="2548726"/>
                <a:ext cx="261738" cy="369332"/>
              </a:xfrm>
              <a:prstGeom prst="rect">
                <a:avLst/>
              </a:prstGeom>
              <a:blipFill>
                <a:blip r:embed="rId4"/>
                <a:stretch>
                  <a:fillRect l="-25581" t="-13115" r="-76744" b="-27869"/>
                </a:stretch>
              </a:blipFill>
            </p:spPr>
            <p:txBody>
              <a:bodyPr/>
              <a:lstStyle/>
              <a:p>
                <a:r>
                  <a:rPr lang="zh-CN" altLang="en-US">
                    <a:noFill/>
                  </a:rPr>
                  <a:t> </a:t>
                </a:r>
              </a:p>
            </p:txBody>
          </p:sp>
        </mc:Fallback>
      </mc:AlternateContent>
      <p:cxnSp>
        <p:nvCxnSpPr>
          <p:cNvPr id="18" name="直線單箭頭接點 17">
            <a:extLst>
              <a:ext uri="{FF2B5EF4-FFF2-40B4-BE49-F238E27FC236}">
                <a16:creationId xmlns:a16="http://schemas.microsoft.com/office/drawing/2014/main" id="{7B51B049-0A59-4FD1-85F0-47C58E28B063}"/>
              </a:ext>
            </a:extLst>
          </p:cNvPr>
          <p:cNvCxnSpPr/>
          <p:nvPr/>
        </p:nvCxnSpPr>
        <p:spPr>
          <a:xfrm>
            <a:off x="6894973" y="2752539"/>
            <a:ext cx="929592"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4D832F5A-23F0-4E06-A839-4FFB97AA15A9}"/>
              </a:ext>
            </a:extLst>
          </p:cNvPr>
          <p:cNvSpPr txBox="1"/>
          <p:nvPr/>
        </p:nvSpPr>
        <p:spPr>
          <a:xfrm>
            <a:off x="6768850" y="4858539"/>
            <a:ext cx="1851875" cy="461665"/>
          </a:xfrm>
          <a:prstGeom prst="rect">
            <a:avLst/>
          </a:prstGeom>
          <a:noFill/>
        </p:spPr>
        <p:txBody>
          <a:bodyPr wrap="square" rtlCol="0">
            <a:spAutoFit/>
          </a:bodyPr>
          <a:lstStyle/>
          <a:p>
            <a:r>
              <a:rPr lang="en-US" altLang="zh-TW" sz="2400" dirty="0"/>
              <a:t>1 = class 1</a:t>
            </a:r>
            <a:endParaRPr lang="zh-TW" altLang="en-US" sz="2400" dirty="0"/>
          </a:p>
        </p:txBody>
      </p:sp>
      <p:sp>
        <p:nvSpPr>
          <p:cNvPr id="27" name="文字方塊 26">
            <a:extLst>
              <a:ext uri="{FF2B5EF4-FFF2-40B4-BE49-F238E27FC236}">
                <a16:creationId xmlns:a16="http://schemas.microsoft.com/office/drawing/2014/main" id="{3748AE13-371F-41B3-9E57-381D77570E56}"/>
              </a:ext>
            </a:extLst>
          </p:cNvPr>
          <p:cNvSpPr txBox="1"/>
          <p:nvPr/>
        </p:nvSpPr>
        <p:spPr>
          <a:xfrm>
            <a:off x="6768849" y="5275534"/>
            <a:ext cx="1851875" cy="461665"/>
          </a:xfrm>
          <a:prstGeom prst="rect">
            <a:avLst/>
          </a:prstGeom>
          <a:noFill/>
        </p:spPr>
        <p:txBody>
          <a:bodyPr wrap="square" rtlCol="0">
            <a:spAutoFit/>
          </a:bodyPr>
          <a:lstStyle/>
          <a:p>
            <a:r>
              <a:rPr lang="en-US" altLang="zh-TW" sz="2400" dirty="0"/>
              <a:t>2 = class 2</a:t>
            </a:r>
            <a:endParaRPr lang="zh-TW" altLang="en-US" sz="2400" dirty="0"/>
          </a:p>
        </p:txBody>
      </p:sp>
      <p:sp>
        <p:nvSpPr>
          <p:cNvPr id="28" name="文字方塊 27">
            <a:extLst>
              <a:ext uri="{FF2B5EF4-FFF2-40B4-BE49-F238E27FC236}">
                <a16:creationId xmlns:a16="http://schemas.microsoft.com/office/drawing/2014/main" id="{33993CEB-BA1A-4B10-A2BE-236C56BE8467}"/>
              </a:ext>
            </a:extLst>
          </p:cNvPr>
          <p:cNvSpPr txBox="1"/>
          <p:nvPr/>
        </p:nvSpPr>
        <p:spPr>
          <a:xfrm>
            <a:off x="6768848" y="5692528"/>
            <a:ext cx="1851875" cy="461665"/>
          </a:xfrm>
          <a:prstGeom prst="rect">
            <a:avLst/>
          </a:prstGeom>
          <a:noFill/>
        </p:spPr>
        <p:txBody>
          <a:bodyPr wrap="square" rtlCol="0">
            <a:spAutoFit/>
          </a:bodyPr>
          <a:lstStyle/>
          <a:p>
            <a:r>
              <a:rPr lang="en-US" altLang="zh-TW" sz="2400" dirty="0"/>
              <a:t>3 = class 3</a:t>
            </a:r>
            <a:endParaRPr lang="zh-TW" altLang="en-US" sz="2400" dirty="0"/>
          </a:p>
        </p:txBody>
      </p:sp>
      <p:sp>
        <p:nvSpPr>
          <p:cNvPr id="33" name="矩形: 圓角 32">
            <a:extLst>
              <a:ext uri="{FF2B5EF4-FFF2-40B4-BE49-F238E27FC236}">
                <a16:creationId xmlns:a16="http://schemas.microsoft.com/office/drawing/2014/main" id="{477F8D0D-E7A8-4F5A-8F63-457B473A74D2}"/>
              </a:ext>
            </a:extLst>
          </p:cNvPr>
          <p:cNvSpPr/>
          <p:nvPr/>
        </p:nvSpPr>
        <p:spPr>
          <a:xfrm>
            <a:off x="4001691" y="3913889"/>
            <a:ext cx="1673524" cy="843614"/>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cs typeface="+mn-cs"/>
              </a:rPr>
              <a:t>Model</a:t>
            </a:r>
            <a:endParaRPr lang="zh-TW" altLang="en-US" sz="2400" dirty="0">
              <a:solidFill>
                <a:prstClr val="black"/>
              </a:solidFill>
              <a:latin typeface="Calibri" panose="020F0502020204030204"/>
              <a:ea typeface="新細明體" panose="02020500000000000000" pitchFamily="18" charset="-120"/>
              <a:cs typeface="+mn-cs"/>
            </a:endParaRPr>
          </a:p>
        </p:txBody>
      </p:sp>
      <p:cxnSp>
        <p:nvCxnSpPr>
          <p:cNvPr id="34" name="直線單箭頭接點 33">
            <a:extLst>
              <a:ext uri="{FF2B5EF4-FFF2-40B4-BE49-F238E27FC236}">
                <a16:creationId xmlns:a16="http://schemas.microsoft.com/office/drawing/2014/main" id="{33E849B8-0C0F-44FB-8ADE-5FC38C90D301}"/>
              </a:ext>
            </a:extLst>
          </p:cNvPr>
          <p:cNvCxnSpPr/>
          <p:nvPr/>
        </p:nvCxnSpPr>
        <p:spPr>
          <a:xfrm>
            <a:off x="3276037" y="4384020"/>
            <a:ext cx="638354" cy="0"/>
          </a:xfrm>
          <a:prstGeom prst="straightConnector1">
            <a:avLst/>
          </a:prstGeom>
          <a:noFill/>
          <a:ln w="57150" cap="flat" cmpd="sng" algn="ctr">
            <a:solidFill>
              <a:sysClr val="windowText" lastClr="000000"/>
            </a:solidFill>
            <a:prstDash val="solid"/>
            <a:miter lim="800000"/>
            <a:tailEnd type="triangle"/>
          </a:ln>
          <a:effectLst/>
        </p:spPr>
      </p:cxnSp>
      <p:cxnSp>
        <p:nvCxnSpPr>
          <p:cNvPr id="35" name="直線單箭頭接點 34">
            <a:extLst>
              <a:ext uri="{FF2B5EF4-FFF2-40B4-BE49-F238E27FC236}">
                <a16:creationId xmlns:a16="http://schemas.microsoft.com/office/drawing/2014/main" id="{6CA3BC32-811B-4122-97BF-D7511E6C7AFB}"/>
              </a:ext>
            </a:extLst>
          </p:cNvPr>
          <p:cNvCxnSpPr/>
          <p:nvPr/>
        </p:nvCxnSpPr>
        <p:spPr>
          <a:xfrm>
            <a:off x="5792074" y="4381863"/>
            <a:ext cx="638354" cy="0"/>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30267481-CB5C-44C7-BA57-F9D79E09A13D}"/>
                  </a:ext>
                </a:extLst>
              </p:cNvPr>
              <p:cNvSpPr txBox="1"/>
              <p:nvPr/>
            </p:nvSpPr>
            <p:spPr>
              <a:xfrm>
                <a:off x="2925656" y="4151030"/>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𝒙</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30267481-CB5C-44C7-BA57-F9D79E09A13D}"/>
                  </a:ext>
                </a:extLst>
              </p:cNvPr>
              <p:cNvSpPr txBox="1">
                <a:spLocks noRot="1" noChangeAspect="1" noMove="1" noResize="1" noEditPoints="1" noAdjustHandles="1" noChangeArrowheads="1" noChangeShapeType="1" noTextEdit="1"/>
              </p:cNvSpPr>
              <p:nvPr/>
            </p:nvSpPr>
            <p:spPr>
              <a:xfrm>
                <a:off x="2925656" y="4151030"/>
                <a:ext cx="262892" cy="369332"/>
              </a:xfrm>
              <a:prstGeom prst="rect">
                <a:avLst/>
              </a:prstGeom>
              <a:blipFill>
                <a:blip r:embed="rId5"/>
                <a:stretch>
                  <a:fillRect l="-13953" r="-13953"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446E7037-399B-467C-92D8-3DE7F899D8CA}"/>
                  </a:ext>
                </a:extLst>
              </p:cNvPr>
              <p:cNvSpPr txBox="1"/>
              <p:nvPr/>
            </p:nvSpPr>
            <p:spPr>
              <a:xfrm>
                <a:off x="6547287" y="4151030"/>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𝑦</m:t>
                      </m:r>
                    </m:oMath>
                  </m:oMathPara>
                </a14:m>
                <a:endParaRPr lang="zh-TW" altLang="en-US" sz="2400" dirty="0"/>
              </a:p>
            </p:txBody>
          </p:sp>
        </mc:Choice>
        <mc:Fallback xmlns="">
          <p:sp>
            <p:nvSpPr>
              <p:cNvPr id="37" name="文字方塊 36">
                <a:extLst>
                  <a:ext uri="{FF2B5EF4-FFF2-40B4-BE49-F238E27FC236}">
                    <a16:creationId xmlns:a16="http://schemas.microsoft.com/office/drawing/2014/main" id="{446E7037-399B-467C-92D8-3DE7F899D8CA}"/>
                  </a:ext>
                </a:extLst>
              </p:cNvPr>
              <p:cNvSpPr txBox="1">
                <a:spLocks noRot="1" noChangeAspect="1" noMove="1" noResize="1" noEditPoints="1" noAdjustHandles="1" noChangeArrowheads="1" noChangeShapeType="1" noTextEdit="1"/>
              </p:cNvSpPr>
              <p:nvPr/>
            </p:nvSpPr>
            <p:spPr>
              <a:xfrm>
                <a:off x="6547287" y="4151030"/>
                <a:ext cx="261738" cy="369332"/>
              </a:xfrm>
              <a:prstGeom prst="rect">
                <a:avLst/>
              </a:prstGeom>
              <a:blipFill>
                <a:blip r:embed="rId6"/>
                <a:stretch>
                  <a:fillRect l="-25581" r="-23256"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4AE81C9C-B9C3-41BE-9451-449C163DF19C}"/>
                  </a:ext>
                </a:extLst>
              </p:cNvPr>
              <p:cNvSpPr txBox="1"/>
              <p:nvPr/>
            </p:nvSpPr>
            <p:spPr>
              <a:xfrm>
                <a:off x="7918977" y="4168169"/>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oMath>
                  </m:oMathPara>
                </a14:m>
                <a:endParaRPr lang="zh-TW" altLang="en-US" sz="2400" dirty="0"/>
              </a:p>
            </p:txBody>
          </p:sp>
        </mc:Choice>
        <mc:Fallback xmlns="">
          <p:sp>
            <p:nvSpPr>
              <p:cNvPr id="38" name="文字方塊 37">
                <a:extLst>
                  <a:ext uri="{FF2B5EF4-FFF2-40B4-BE49-F238E27FC236}">
                    <a16:creationId xmlns:a16="http://schemas.microsoft.com/office/drawing/2014/main" id="{4AE81C9C-B9C3-41BE-9451-449C163DF19C}"/>
                  </a:ext>
                </a:extLst>
              </p:cNvPr>
              <p:cNvSpPr txBox="1">
                <a:spLocks noRot="1" noChangeAspect="1" noMove="1" noResize="1" noEditPoints="1" noAdjustHandles="1" noChangeArrowheads="1" noChangeShapeType="1" noTextEdit="1"/>
              </p:cNvSpPr>
              <p:nvPr/>
            </p:nvSpPr>
            <p:spPr>
              <a:xfrm>
                <a:off x="7918977" y="4168169"/>
                <a:ext cx="261738" cy="369332"/>
              </a:xfrm>
              <a:prstGeom prst="rect">
                <a:avLst/>
              </a:prstGeom>
              <a:blipFill>
                <a:blip r:embed="rId7"/>
                <a:stretch>
                  <a:fillRect l="-25581" t="-15000" r="-76744" b="-30000"/>
                </a:stretch>
              </a:blipFill>
            </p:spPr>
            <p:txBody>
              <a:bodyPr/>
              <a:lstStyle/>
              <a:p>
                <a:r>
                  <a:rPr lang="zh-CN" altLang="en-US">
                    <a:noFill/>
                  </a:rPr>
                  <a:t> </a:t>
                </a:r>
              </a:p>
            </p:txBody>
          </p:sp>
        </mc:Fallback>
      </mc:AlternateContent>
      <p:cxnSp>
        <p:nvCxnSpPr>
          <p:cNvPr id="39" name="直線單箭頭接點 38">
            <a:extLst>
              <a:ext uri="{FF2B5EF4-FFF2-40B4-BE49-F238E27FC236}">
                <a16:creationId xmlns:a16="http://schemas.microsoft.com/office/drawing/2014/main" id="{C669D857-6F6C-41D1-8AF2-5CD11AEF4BF1}"/>
              </a:ext>
            </a:extLst>
          </p:cNvPr>
          <p:cNvCxnSpPr/>
          <p:nvPr/>
        </p:nvCxnSpPr>
        <p:spPr>
          <a:xfrm>
            <a:off x="6894973" y="4371982"/>
            <a:ext cx="929592"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1488A841-475C-46C2-B363-76A76B010439}"/>
              </a:ext>
            </a:extLst>
          </p:cNvPr>
          <p:cNvSpPr txBox="1"/>
          <p:nvPr/>
        </p:nvSpPr>
        <p:spPr>
          <a:xfrm>
            <a:off x="8714357" y="5042600"/>
            <a:ext cx="1570008" cy="461665"/>
          </a:xfrm>
          <a:prstGeom prst="rect">
            <a:avLst/>
          </a:prstGeom>
          <a:noFill/>
        </p:spPr>
        <p:txBody>
          <a:bodyPr wrap="square" rtlCol="0">
            <a:spAutoFit/>
          </a:bodyPr>
          <a:lstStyle/>
          <a:p>
            <a:r>
              <a:rPr lang="en-US" altLang="zh-TW" sz="2400" dirty="0"/>
              <a:t>similar?</a:t>
            </a:r>
            <a:endParaRPr lang="zh-TW" altLang="en-US" sz="2400" dirty="0"/>
          </a:p>
        </p:txBody>
      </p:sp>
      <p:sp>
        <p:nvSpPr>
          <p:cNvPr id="41" name="文字方塊 40">
            <a:extLst>
              <a:ext uri="{FF2B5EF4-FFF2-40B4-BE49-F238E27FC236}">
                <a16:creationId xmlns:a16="http://schemas.microsoft.com/office/drawing/2014/main" id="{285195F4-8786-4C5F-9AEF-BD548CBEA063}"/>
              </a:ext>
            </a:extLst>
          </p:cNvPr>
          <p:cNvSpPr txBox="1"/>
          <p:nvPr/>
        </p:nvSpPr>
        <p:spPr>
          <a:xfrm>
            <a:off x="4760653" y="5275534"/>
            <a:ext cx="1570008" cy="461665"/>
          </a:xfrm>
          <a:prstGeom prst="rect">
            <a:avLst/>
          </a:prstGeom>
          <a:noFill/>
        </p:spPr>
        <p:txBody>
          <a:bodyPr wrap="square" rtlCol="0">
            <a:spAutoFit/>
          </a:bodyPr>
          <a:lstStyle/>
          <a:p>
            <a:r>
              <a:rPr lang="en-US" altLang="zh-TW" sz="2400" dirty="0"/>
              <a:t>different?</a:t>
            </a:r>
            <a:endParaRPr lang="zh-TW" altLang="en-US" sz="2400" dirty="0"/>
          </a:p>
        </p:txBody>
      </p:sp>
      <p:cxnSp>
        <p:nvCxnSpPr>
          <p:cNvPr id="43" name="直線接點 42">
            <a:extLst>
              <a:ext uri="{FF2B5EF4-FFF2-40B4-BE49-F238E27FC236}">
                <a16:creationId xmlns:a16="http://schemas.microsoft.com/office/drawing/2014/main" id="{75F5A753-28A9-4922-9C0F-0E2C987BD3DE}"/>
              </a:ext>
            </a:extLst>
          </p:cNvPr>
          <p:cNvCxnSpPr>
            <a:cxnSpLocks/>
            <a:stCxn id="26" idx="3"/>
            <a:endCxn id="27" idx="3"/>
          </p:cNvCxnSpPr>
          <p:nvPr/>
        </p:nvCxnSpPr>
        <p:spPr>
          <a:xfrm flipH="1">
            <a:off x="8620724" y="5089372"/>
            <a:ext cx="1" cy="416995"/>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1B7652D3-CDD7-430C-AC05-C60B2C669F17}"/>
              </a:ext>
            </a:extLst>
          </p:cNvPr>
          <p:cNvCxnSpPr>
            <a:cxnSpLocks/>
          </p:cNvCxnSpPr>
          <p:nvPr/>
        </p:nvCxnSpPr>
        <p:spPr>
          <a:xfrm flipH="1">
            <a:off x="6204025" y="5064933"/>
            <a:ext cx="1" cy="85842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1CCBEC82-DED9-4FD6-B41C-71A4E6EEF576}"/>
              </a:ext>
            </a:extLst>
          </p:cNvPr>
          <p:cNvCxnSpPr>
            <a:cxnSpLocks/>
          </p:cNvCxnSpPr>
          <p:nvPr/>
        </p:nvCxnSpPr>
        <p:spPr>
          <a:xfrm flipH="1" flipV="1">
            <a:off x="8216898" y="5089370"/>
            <a:ext cx="40382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AC83411-017A-452F-B026-251D4E79A515}"/>
              </a:ext>
            </a:extLst>
          </p:cNvPr>
          <p:cNvCxnSpPr>
            <a:cxnSpLocks/>
          </p:cNvCxnSpPr>
          <p:nvPr/>
        </p:nvCxnSpPr>
        <p:spPr>
          <a:xfrm flipH="1" flipV="1">
            <a:off x="8216898" y="5504264"/>
            <a:ext cx="40382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B992E461-9BB2-4752-9D35-6CB168C82935}"/>
              </a:ext>
            </a:extLst>
          </p:cNvPr>
          <p:cNvCxnSpPr>
            <a:cxnSpLocks/>
          </p:cNvCxnSpPr>
          <p:nvPr/>
        </p:nvCxnSpPr>
        <p:spPr>
          <a:xfrm>
            <a:off x="6204023" y="5080382"/>
            <a:ext cx="564825"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C5DB20A0-01C1-406F-B709-2E848F9B772D}"/>
              </a:ext>
            </a:extLst>
          </p:cNvPr>
          <p:cNvCxnSpPr>
            <a:cxnSpLocks/>
          </p:cNvCxnSpPr>
          <p:nvPr/>
        </p:nvCxnSpPr>
        <p:spPr>
          <a:xfrm>
            <a:off x="6204022" y="5947706"/>
            <a:ext cx="564825"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2E62AB9A-A937-4493-8101-71C426E516F3}"/>
              </a:ext>
            </a:extLst>
          </p:cNvPr>
          <p:cNvSpPr txBox="1"/>
          <p:nvPr/>
        </p:nvSpPr>
        <p:spPr>
          <a:xfrm>
            <a:off x="8259098" y="4151031"/>
            <a:ext cx="1380225" cy="461665"/>
          </a:xfrm>
          <a:prstGeom prst="rect">
            <a:avLst/>
          </a:prstGeom>
          <a:noFill/>
        </p:spPr>
        <p:txBody>
          <a:bodyPr wrap="square" rtlCol="0">
            <a:spAutoFit/>
          </a:bodyPr>
          <a:lstStyle/>
          <a:p>
            <a:r>
              <a:rPr lang="en-US" altLang="zh-TW" sz="2400" dirty="0"/>
              <a:t>class </a:t>
            </a:r>
            <a:endParaRPr lang="zh-TW" altLang="en-US" sz="2400" dirty="0"/>
          </a:p>
        </p:txBody>
      </p:sp>
    </p:spTree>
    <p:extLst>
      <p:ext uri="{BB962C8B-B14F-4D97-AF65-F5344CB8AC3E}">
        <p14:creationId xmlns:p14="http://schemas.microsoft.com/office/powerpoint/2010/main" val="32609723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6" grpId="0"/>
      <p:bldP spid="27" grpId="0"/>
      <p:bldP spid="28" grpId="0"/>
      <p:bldP spid="33" grpId="0" animBg="1"/>
      <p:bldP spid="36" grpId="0"/>
      <p:bldP spid="37" grpId="0"/>
      <p:bldP spid="38" grpId="0"/>
      <p:bldP spid="40" grpId="0"/>
      <p:bldP spid="41"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E62B5B3F-F335-470A-BC63-7FECD943E907}"/>
                  </a:ext>
                </a:extLst>
              </p:cNvPr>
              <p:cNvSpPr txBox="1"/>
              <p:nvPr/>
            </p:nvSpPr>
            <p:spPr>
              <a:xfrm>
                <a:off x="6350572" y="1522435"/>
                <a:ext cx="5840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b="1" i="1">
                              <a:latin typeface="Cambria Math" panose="02040503050406030204" pitchFamily="18" charset="0"/>
                            </a:rPr>
                          </m:ctrlPr>
                        </m:accPr>
                        <m:e>
                          <m:r>
                            <a:rPr lang="en-US" altLang="zh-TW" sz="2400" b="1" i="1">
                              <a:latin typeface="Cambria Math" panose="02040503050406030204" pitchFamily="18" charset="0"/>
                            </a:rPr>
                            <m:t>𝒚</m:t>
                          </m:r>
                        </m:e>
                      </m:acc>
                      <m:r>
                        <a:rPr lang="en-US" altLang="zh-TW" sz="2400">
                          <a:latin typeface="Cambria Math" panose="02040503050406030204" pitchFamily="18" charset="0"/>
                        </a:rPr>
                        <m:t>=</m:t>
                      </m:r>
                    </m:oMath>
                  </m:oMathPara>
                </a14:m>
                <a:endParaRPr lang="zh-TW" altLang="en-US" sz="2400" dirty="0"/>
              </a:p>
            </p:txBody>
          </p:sp>
        </mc:Choice>
        <mc:Fallback xmlns="">
          <p:sp>
            <p:nvSpPr>
              <p:cNvPr id="4" name="文字方塊 3">
                <a:extLst>
                  <a:ext uri="{FF2B5EF4-FFF2-40B4-BE49-F238E27FC236}">
                    <a16:creationId xmlns:a16="http://schemas.microsoft.com/office/drawing/2014/main" id="{E62B5B3F-F335-470A-BC63-7FECD943E907}"/>
                  </a:ext>
                </a:extLst>
              </p:cNvPr>
              <p:cNvSpPr txBox="1">
                <a:spLocks noRot="1" noChangeAspect="1" noMove="1" noResize="1" noEditPoints="1" noAdjustHandles="1" noChangeArrowheads="1" noChangeShapeType="1" noTextEdit="1"/>
              </p:cNvSpPr>
              <p:nvPr/>
            </p:nvSpPr>
            <p:spPr>
              <a:xfrm>
                <a:off x="6350572" y="1522435"/>
                <a:ext cx="584006" cy="369332"/>
              </a:xfrm>
              <a:prstGeom prst="rect">
                <a:avLst/>
              </a:prstGeom>
              <a:blipFill>
                <a:blip r:embed="rId2"/>
                <a:stretch>
                  <a:fillRect l="-12500" t="-16667" r="-2708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85659D6-1B39-42E8-86FA-FF9F08F03487}"/>
                  </a:ext>
                </a:extLst>
              </p:cNvPr>
              <p:cNvSpPr txBox="1"/>
              <p:nvPr/>
            </p:nvSpPr>
            <p:spPr>
              <a:xfrm>
                <a:off x="6952451" y="1146586"/>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1</m:t>
                              </m:r>
                            </m:e>
                            <m:e>
                              <m:r>
                                <a:rPr lang="en-US" altLang="zh-TW" sz="2800" i="1">
                                  <a:latin typeface="Cambria Math" panose="02040503050406030204" pitchFamily="18" charset="0"/>
                                </a:rPr>
                                <m:t>0</m:t>
                              </m:r>
                            </m:e>
                            <m:e>
                              <m:r>
                                <a:rPr lang="en-US" altLang="zh-TW" sz="2800" i="1">
                                  <a:latin typeface="Cambria Math" panose="02040503050406030204" pitchFamily="18" charset="0"/>
                                </a:rPr>
                                <m:t>0</m:t>
                              </m:r>
                            </m:e>
                          </m:eqArr>
                        </m:e>
                      </m:d>
                    </m:oMath>
                  </m:oMathPara>
                </a14:m>
                <a:endParaRPr lang="zh-TW" altLang="en-US" sz="2800" dirty="0"/>
              </a:p>
            </p:txBody>
          </p:sp>
        </mc:Choice>
        <mc:Fallback xmlns="">
          <p:sp>
            <p:nvSpPr>
              <p:cNvPr id="5" name="文字方塊 4">
                <a:extLst>
                  <a:ext uri="{FF2B5EF4-FFF2-40B4-BE49-F238E27FC236}">
                    <a16:creationId xmlns:a16="http://schemas.microsoft.com/office/drawing/2014/main" id="{E85659D6-1B39-42E8-86FA-FF9F08F03487}"/>
                  </a:ext>
                </a:extLst>
              </p:cNvPr>
              <p:cNvSpPr txBox="1">
                <a:spLocks noRot="1" noChangeAspect="1" noMove="1" noResize="1" noEditPoints="1" noAdjustHandles="1" noChangeArrowheads="1" noChangeShapeType="1" noTextEdit="1"/>
              </p:cNvSpPr>
              <p:nvPr/>
            </p:nvSpPr>
            <p:spPr>
              <a:xfrm>
                <a:off x="6952451" y="1146586"/>
                <a:ext cx="584647" cy="11394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0AEFD2E-B806-48F2-97AC-A1AFBF044272}"/>
                  </a:ext>
                </a:extLst>
              </p:cNvPr>
              <p:cNvSpPr txBox="1"/>
              <p:nvPr/>
            </p:nvSpPr>
            <p:spPr>
              <a:xfrm>
                <a:off x="8400088" y="1137394"/>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1</m:t>
                              </m:r>
                            </m:e>
                            <m:e>
                              <m:r>
                                <a:rPr lang="en-US" altLang="zh-TW" sz="2800" i="1">
                                  <a:latin typeface="Cambria Math" panose="02040503050406030204" pitchFamily="18" charset="0"/>
                                </a:rPr>
                                <m:t>0</m:t>
                              </m:r>
                            </m:e>
                          </m:eqArr>
                        </m:e>
                      </m:d>
                    </m:oMath>
                  </m:oMathPara>
                </a14:m>
                <a:endParaRPr lang="zh-TW" altLang="en-US" sz="2800" dirty="0"/>
              </a:p>
            </p:txBody>
          </p:sp>
        </mc:Choice>
        <mc:Fallback xmlns="">
          <p:sp>
            <p:nvSpPr>
              <p:cNvPr id="7" name="文字方塊 6">
                <a:extLst>
                  <a:ext uri="{FF2B5EF4-FFF2-40B4-BE49-F238E27FC236}">
                    <a16:creationId xmlns:a16="http://schemas.microsoft.com/office/drawing/2014/main" id="{50AEFD2E-B806-48F2-97AC-A1AFBF044272}"/>
                  </a:ext>
                </a:extLst>
              </p:cNvPr>
              <p:cNvSpPr txBox="1">
                <a:spLocks noRot="1" noChangeAspect="1" noMove="1" noResize="1" noEditPoints="1" noAdjustHandles="1" noChangeArrowheads="1" noChangeShapeType="1" noTextEdit="1"/>
              </p:cNvSpPr>
              <p:nvPr/>
            </p:nvSpPr>
            <p:spPr>
              <a:xfrm>
                <a:off x="8400088" y="1137394"/>
                <a:ext cx="584647" cy="11394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8D399F0-E817-4253-9B0F-017069F4793B}"/>
                  </a:ext>
                </a:extLst>
              </p:cNvPr>
              <p:cNvSpPr txBox="1"/>
              <p:nvPr/>
            </p:nvSpPr>
            <p:spPr>
              <a:xfrm>
                <a:off x="9770704" y="1146587"/>
                <a:ext cx="584647" cy="1136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0</m:t>
                              </m:r>
                            </m:e>
                            <m:e>
                              <m:r>
                                <a:rPr lang="en-US" altLang="zh-TW" sz="2800" i="1">
                                  <a:latin typeface="Cambria Math" panose="02040503050406030204" pitchFamily="18" charset="0"/>
                                </a:rPr>
                                <m:t>1</m:t>
                              </m:r>
                            </m:e>
                          </m:eqArr>
                        </m:e>
                      </m:d>
                    </m:oMath>
                  </m:oMathPara>
                </a14:m>
                <a:endParaRPr lang="zh-TW" altLang="en-US" sz="2800" dirty="0"/>
              </a:p>
            </p:txBody>
          </p:sp>
        </mc:Choice>
        <mc:Fallback xmlns="">
          <p:sp>
            <p:nvSpPr>
              <p:cNvPr id="9" name="文字方塊 8">
                <a:extLst>
                  <a:ext uri="{FF2B5EF4-FFF2-40B4-BE49-F238E27FC236}">
                    <a16:creationId xmlns:a16="http://schemas.microsoft.com/office/drawing/2014/main" id="{C8D399F0-E817-4253-9B0F-017069F4793B}"/>
                  </a:ext>
                </a:extLst>
              </p:cNvPr>
              <p:cNvSpPr txBox="1">
                <a:spLocks noRot="1" noChangeAspect="1" noMove="1" noResize="1" noEditPoints="1" noAdjustHandles="1" noChangeArrowheads="1" noChangeShapeType="1" noTextEdit="1"/>
              </p:cNvSpPr>
              <p:nvPr/>
            </p:nvSpPr>
            <p:spPr>
              <a:xfrm>
                <a:off x="9770704" y="1146587"/>
                <a:ext cx="584647" cy="1136593"/>
              </a:xfrm>
              <a:prstGeom prst="rect">
                <a:avLst/>
              </a:prstGeom>
              <a:blipFill>
                <a:blip r:embed="rId5"/>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CD5DB64C-503D-45BC-8FE9-084F182AC985}"/>
              </a:ext>
            </a:extLst>
          </p:cNvPr>
          <p:cNvSpPr/>
          <p:nvPr/>
        </p:nvSpPr>
        <p:spPr>
          <a:xfrm flipH="1">
            <a:off x="2376664" y="3835762"/>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2C3D043-2DFC-443D-A950-E339510AC660}"/>
              </a:ext>
            </a:extLst>
          </p:cNvPr>
          <p:cNvSpPr/>
          <p:nvPr/>
        </p:nvSpPr>
        <p:spPr>
          <a:xfrm flipH="1">
            <a:off x="4704071" y="5492149"/>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F9FACD0-890B-4B5C-B1E7-05EE47E1EA38}"/>
              </a:ext>
            </a:extLst>
          </p:cNvPr>
          <p:cNvSpPr/>
          <p:nvPr/>
        </p:nvSpPr>
        <p:spPr>
          <a:xfrm flipH="1">
            <a:off x="4696826" y="3898826"/>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C47A1E29-67CA-4399-97F9-D0E0ED286186}"/>
              </a:ext>
            </a:extLst>
          </p:cNvPr>
          <p:cNvSpPr/>
          <p:nvPr/>
        </p:nvSpPr>
        <p:spPr>
          <a:xfrm flipH="1">
            <a:off x="4689470" y="230550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3BF4BA80-30FF-48C8-A3D9-89703853EEA5}"/>
              </a:ext>
            </a:extLst>
          </p:cNvPr>
          <p:cNvCxnSpPr>
            <a:cxnSpLocks/>
          </p:cNvCxnSpPr>
          <p:nvPr/>
        </p:nvCxnSpPr>
        <p:spPr>
          <a:xfrm flipH="1">
            <a:off x="6973472" y="2554386"/>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A867816-DDE2-454C-8470-CF21D907E6A9}"/>
              </a:ext>
            </a:extLst>
          </p:cNvPr>
          <p:cNvCxnSpPr>
            <a:cxnSpLocks/>
          </p:cNvCxnSpPr>
          <p:nvPr/>
        </p:nvCxnSpPr>
        <p:spPr>
          <a:xfrm flipH="1">
            <a:off x="6973472" y="4107903"/>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EEBD3D44-0526-4D3A-949A-728C11E4FB8C}"/>
              </a:ext>
            </a:extLst>
          </p:cNvPr>
          <p:cNvCxnSpPr>
            <a:cxnSpLocks/>
          </p:cNvCxnSpPr>
          <p:nvPr/>
        </p:nvCxnSpPr>
        <p:spPr>
          <a:xfrm flipH="1">
            <a:off x="6957771" y="5716083"/>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4A29893-E747-415E-B7C7-FD676635BE89}"/>
              </a:ext>
            </a:extLst>
          </p:cNvPr>
          <p:cNvSpPr/>
          <p:nvPr/>
        </p:nvSpPr>
        <p:spPr>
          <a:xfrm flipH="1">
            <a:off x="7295910" y="2368094"/>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sp>
        <p:nvSpPr>
          <p:cNvPr id="18" name="矩形 17">
            <a:extLst>
              <a:ext uri="{FF2B5EF4-FFF2-40B4-BE49-F238E27FC236}">
                <a16:creationId xmlns:a16="http://schemas.microsoft.com/office/drawing/2014/main" id="{B7DED8C0-E4EF-4333-9031-9EE1388F4180}"/>
              </a:ext>
            </a:extLst>
          </p:cNvPr>
          <p:cNvSpPr/>
          <p:nvPr/>
        </p:nvSpPr>
        <p:spPr>
          <a:xfrm flipH="1">
            <a:off x="7295910" y="3916850"/>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cxnSp>
        <p:nvCxnSpPr>
          <p:cNvPr id="19" name="直線單箭頭接點 18">
            <a:extLst>
              <a:ext uri="{FF2B5EF4-FFF2-40B4-BE49-F238E27FC236}">
                <a16:creationId xmlns:a16="http://schemas.microsoft.com/office/drawing/2014/main" id="{66DEE253-6842-451D-8E14-A846C3D6C35C}"/>
              </a:ext>
            </a:extLst>
          </p:cNvPr>
          <p:cNvCxnSpPr>
            <a:cxnSpLocks/>
            <a:stCxn id="34" idx="3"/>
            <a:endCxn id="17" idx="1"/>
          </p:cNvCxnSpPr>
          <p:nvPr/>
        </p:nvCxnSpPr>
        <p:spPr>
          <a:xfrm flipH="1" flipV="1">
            <a:off x="7665242" y="2552761"/>
            <a:ext cx="2067674" cy="3472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a16="http://schemas.microsoft.com/office/drawing/2014/main" id="{70B60786-2E72-4DA0-8C22-A103CF375478}"/>
              </a:ext>
            </a:extLst>
          </p:cNvPr>
          <p:cNvGrpSpPr/>
          <p:nvPr/>
        </p:nvGrpSpPr>
        <p:grpSpPr>
          <a:xfrm flipH="1">
            <a:off x="7313719" y="2757589"/>
            <a:ext cx="333714" cy="653404"/>
            <a:chOff x="5009975" y="3353595"/>
            <a:chExt cx="333714" cy="653404"/>
          </a:xfrm>
        </p:grpSpPr>
        <p:cxnSp>
          <p:nvCxnSpPr>
            <p:cNvPr id="21" name="直線單箭頭接點 20">
              <a:extLst>
                <a:ext uri="{FF2B5EF4-FFF2-40B4-BE49-F238E27FC236}">
                  <a16:creationId xmlns:a16="http://schemas.microsoft.com/office/drawing/2014/main" id="{666D8D69-7494-49DD-80DD-69D57EB451A3}"/>
                </a:ext>
              </a:extLst>
            </p:cNvPr>
            <p:cNvCxnSpPr>
              <a:cxnSpLocks/>
              <a:stCxn id="22"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3CF62821-8B25-4D8D-8C17-DB56775EBFC6}"/>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nvGrpSpPr>
          <p:cNvPr id="23" name="群組 22">
            <a:extLst>
              <a:ext uri="{FF2B5EF4-FFF2-40B4-BE49-F238E27FC236}">
                <a16:creationId xmlns:a16="http://schemas.microsoft.com/office/drawing/2014/main" id="{416DA32E-7CEE-4757-BD9D-3F35756183FE}"/>
              </a:ext>
            </a:extLst>
          </p:cNvPr>
          <p:cNvGrpSpPr/>
          <p:nvPr/>
        </p:nvGrpSpPr>
        <p:grpSpPr>
          <a:xfrm flipH="1">
            <a:off x="7295910" y="4291616"/>
            <a:ext cx="333714" cy="653404"/>
            <a:chOff x="5009975" y="3353595"/>
            <a:chExt cx="333714" cy="653404"/>
          </a:xfrm>
        </p:grpSpPr>
        <p:cxnSp>
          <p:nvCxnSpPr>
            <p:cNvPr id="24" name="直線單箭頭接點 23">
              <a:extLst>
                <a:ext uri="{FF2B5EF4-FFF2-40B4-BE49-F238E27FC236}">
                  <a16:creationId xmlns:a16="http://schemas.microsoft.com/office/drawing/2014/main" id="{37B9FF54-5EC7-456F-9CE0-D48FAEE51F3A}"/>
                </a:ext>
              </a:extLst>
            </p:cNvPr>
            <p:cNvCxnSpPr>
              <a:cxnSpLocks/>
              <a:stCxn id="25"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934A028-B1A3-4BCB-A625-0AE4923B88B7}"/>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sp>
        <p:nvSpPr>
          <p:cNvPr id="26" name="矩形 25">
            <a:extLst>
              <a:ext uri="{FF2B5EF4-FFF2-40B4-BE49-F238E27FC236}">
                <a16:creationId xmlns:a16="http://schemas.microsoft.com/office/drawing/2014/main" id="{45A5FAD0-12F8-4B4B-AC54-90B223ED9163}"/>
              </a:ext>
            </a:extLst>
          </p:cNvPr>
          <p:cNvSpPr/>
          <p:nvPr/>
        </p:nvSpPr>
        <p:spPr>
          <a:xfrm flipH="1">
            <a:off x="7280209" y="5525030"/>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27" name="群組 26">
            <a:extLst>
              <a:ext uri="{FF2B5EF4-FFF2-40B4-BE49-F238E27FC236}">
                <a16:creationId xmlns:a16="http://schemas.microsoft.com/office/drawing/2014/main" id="{06737667-CF6A-4F61-AFB4-BC97F3C8FC76}"/>
              </a:ext>
            </a:extLst>
          </p:cNvPr>
          <p:cNvGrpSpPr/>
          <p:nvPr/>
        </p:nvGrpSpPr>
        <p:grpSpPr>
          <a:xfrm flipH="1">
            <a:off x="7322739" y="5899796"/>
            <a:ext cx="333714" cy="653404"/>
            <a:chOff x="5009975" y="3353595"/>
            <a:chExt cx="333714" cy="653404"/>
          </a:xfrm>
        </p:grpSpPr>
        <p:cxnSp>
          <p:nvCxnSpPr>
            <p:cNvPr id="28" name="直線單箭頭接點 27">
              <a:extLst>
                <a:ext uri="{FF2B5EF4-FFF2-40B4-BE49-F238E27FC236}">
                  <a16:creationId xmlns:a16="http://schemas.microsoft.com/office/drawing/2014/main" id="{A8B3DF77-BFF6-4C99-A871-DA2392CA7C85}"/>
                </a:ext>
              </a:extLst>
            </p:cNvPr>
            <p:cNvCxnSpPr>
              <a:cxnSpLocks/>
              <a:stCxn id="29"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E3F947A-240F-4ACC-85A7-5ACE7B55FC73}"/>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cxnSp>
        <p:nvCxnSpPr>
          <p:cNvPr id="30" name="直線單箭頭接點 29">
            <a:extLst>
              <a:ext uri="{FF2B5EF4-FFF2-40B4-BE49-F238E27FC236}">
                <a16:creationId xmlns:a16="http://schemas.microsoft.com/office/drawing/2014/main" id="{045488A5-A395-4674-AE87-3E0E7D82DDB7}"/>
              </a:ext>
            </a:extLst>
          </p:cNvPr>
          <p:cNvCxnSpPr>
            <a:cxnSpLocks/>
            <a:stCxn id="37" idx="3"/>
            <a:endCxn id="17" idx="1"/>
          </p:cNvCxnSpPr>
          <p:nvPr/>
        </p:nvCxnSpPr>
        <p:spPr>
          <a:xfrm flipH="1" flipV="1">
            <a:off x="7665243" y="2552761"/>
            <a:ext cx="2068083" cy="1269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223F6C77-9492-4410-85C7-331D51A6BC82}"/>
              </a:ext>
            </a:extLst>
          </p:cNvPr>
          <p:cNvCxnSpPr>
            <a:cxnSpLocks/>
            <a:stCxn id="40" idx="3"/>
            <a:endCxn id="17" idx="1"/>
          </p:cNvCxnSpPr>
          <p:nvPr/>
        </p:nvCxnSpPr>
        <p:spPr>
          <a:xfrm flipH="1" flipV="1">
            <a:off x="7665242" y="2552761"/>
            <a:ext cx="2052404" cy="2182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4981EDED-29B5-4493-9A0C-E849C8A0BE3D}"/>
              </a:ext>
            </a:extLst>
          </p:cNvPr>
          <p:cNvGrpSpPr/>
          <p:nvPr/>
        </p:nvGrpSpPr>
        <p:grpSpPr>
          <a:xfrm flipH="1">
            <a:off x="9680435" y="2715308"/>
            <a:ext cx="369332" cy="394455"/>
            <a:chOff x="674398" y="1660770"/>
            <a:chExt cx="369332" cy="394455"/>
          </a:xfrm>
        </p:grpSpPr>
        <p:sp>
          <p:nvSpPr>
            <p:cNvPr id="33" name="矩形 32">
              <a:extLst>
                <a:ext uri="{FF2B5EF4-FFF2-40B4-BE49-F238E27FC236}">
                  <a16:creationId xmlns:a16="http://schemas.microsoft.com/office/drawing/2014/main" id="{A370B1F6-008D-461E-A151-9344D6FD1F7E}"/>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31AC0DDE-0E81-4AC9-8A4B-6F8F168D4750}"/>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45" name="文字方塊 44">
                  <a:extLst>
                    <a:ext uri="{FF2B5EF4-FFF2-40B4-BE49-F238E27FC236}">
                      <a16:creationId xmlns:a16="http://schemas.microsoft.com/office/drawing/2014/main" id="{2D04B8AB-96C5-491E-B1A4-AC962F051F6E}"/>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6"/>
                  <a:stretch>
                    <a:fillRect l="-30000" r="-47500" b="-13115"/>
                  </a:stretch>
                </a:blipFill>
              </p:spPr>
              <p:txBody>
                <a:bodyPr/>
                <a:lstStyle/>
                <a:p>
                  <a:r>
                    <a:rPr lang="zh-TW" altLang="en-US">
                      <a:noFill/>
                    </a:rPr>
                    <a:t> </a:t>
                  </a:r>
                </a:p>
              </p:txBody>
            </p:sp>
          </mc:Fallback>
        </mc:AlternateContent>
      </p:grpSp>
      <p:grpSp>
        <p:nvGrpSpPr>
          <p:cNvPr id="35" name="群組 34">
            <a:extLst>
              <a:ext uri="{FF2B5EF4-FFF2-40B4-BE49-F238E27FC236}">
                <a16:creationId xmlns:a16="http://schemas.microsoft.com/office/drawing/2014/main" id="{04A66D20-21F8-4012-8864-3D2EE921E024}"/>
              </a:ext>
            </a:extLst>
          </p:cNvPr>
          <p:cNvGrpSpPr/>
          <p:nvPr/>
        </p:nvGrpSpPr>
        <p:grpSpPr>
          <a:xfrm flipH="1">
            <a:off x="9680844" y="3637894"/>
            <a:ext cx="369332" cy="394455"/>
            <a:chOff x="674398" y="1660770"/>
            <a:chExt cx="369332" cy="394455"/>
          </a:xfrm>
        </p:grpSpPr>
        <p:sp>
          <p:nvSpPr>
            <p:cNvPr id="36" name="矩形 35">
              <a:extLst>
                <a:ext uri="{FF2B5EF4-FFF2-40B4-BE49-F238E27FC236}">
                  <a16:creationId xmlns:a16="http://schemas.microsoft.com/office/drawing/2014/main" id="{34A197C4-4C92-41AF-AE98-829F2E176488}"/>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9FDBB8E7-EA3E-4A64-B916-AD8676F3F3D8}"/>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48" name="文字方塊 47">
                  <a:extLst>
                    <a:ext uri="{FF2B5EF4-FFF2-40B4-BE49-F238E27FC236}">
                      <a16:creationId xmlns:a16="http://schemas.microsoft.com/office/drawing/2014/main" id="{D3D0CD43-FBDF-4347-A4B4-831BD4EBC126}"/>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7"/>
                  <a:stretch>
                    <a:fillRect l="-30000" r="-50000" b="-13115"/>
                  </a:stretch>
                </a:blipFill>
              </p:spPr>
              <p:txBody>
                <a:bodyPr/>
                <a:lstStyle/>
                <a:p>
                  <a:r>
                    <a:rPr lang="zh-TW" altLang="en-US">
                      <a:noFill/>
                    </a:rPr>
                    <a:t> </a:t>
                  </a:r>
                </a:p>
              </p:txBody>
            </p:sp>
          </mc:Fallback>
        </mc:AlternateContent>
      </p:grpSp>
      <p:grpSp>
        <p:nvGrpSpPr>
          <p:cNvPr id="38" name="群組 37">
            <a:extLst>
              <a:ext uri="{FF2B5EF4-FFF2-40B4-BE49-F238E27FC236}">
                <a16:creationId xmlns:a16="http://schemas.microsoft.com/office/drawing/2014/main" id="{7F5D6446-359E-44CA-8229-5FEF2A553488}"/>
              </a:ext>
            </a:extLst>
          </p:cNvPr>
          <p:cNvGrpSpPr/>
          <p:nvPr/>
        </p:nvGrpSpPr>
        <p:grpSpPr>
          <a:xfrm flipH="1">
            <a:off x="9665165" y="4550566"/>
            <a:ext cx="369332" cy="394455"/>
            <a:chOff x="674398" y="1660770"/>
            <a:chExt cx="369332" cy="394455"/>
          </a:xfrm>
        </p:grpSpPr>
        <p:sp>
          <p:nvSpPr>
            <p:cNvPr id="39" name="矩形 38">
              <a:extLst>
                <a:ext uri="{FF2B5EF4-FFF2-40B4-BE49-F238E27FC236}">
                  <a16:creationId xmlns:a16="http://schemas.microsoft.com/office/drawing/2014/main" id="{6DDE8EE0-5D5F-41EC-8FB7-F35D0061D75C}"/>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B4668FF9-3BAE-4A03-A017-F08A5B5CD704}"/>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51" name="文字方塊 50">
                  <a:extLst>
                    <a:ext uri="{FF2B5EF4-FFF2-40B4-BE49-F238E27FC236}">
                      <a16:creationId xmlns:a16="http://schemas.microsoft.com/office/drawing/2014/main" id="{6BF62B09-990F-4444-91DE-ABC683CA8A3A}"/>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8"/>
                  <a:stretch>
                    <a:fillRect l="-33333" r="-53846" b="-13115"/>
                  </a:stretch>
                </a:blipFill>
              </p:spPr>
              <p:txBody>
                <a:bodyPr/>
                <a:lstStyle/>
                <a:p>
                  <a:r>
                    <a:rPr lang="zh-TW" altLang="en-US">
                      <a:noFill/>
                    </a:rPr>
                    <a:t> </a:t>
                  </a:r>
                </a:p>
              </p:txBody>
            </p:sp>
          </mc:Fallback>
        </mc:AlternateContent>
      </p:grpSp>
      <p:cxnSp>
        <p:nvCxnSpPr>
          <p:cNvPr id="48" name="直線單箭頭接點 47">
            <a:extLst>
              <a:ext uri="{FF2B5EF4-FFF2-40B4-BE49-F238E27FC236}">
                <a16:creationId xmlns:a16="http://schemas.microsoft.com/office/drawing/2014/main" id="{64ED31B5-ADA3-4790-B2DC-14F0377DEED8}"/>
              </a:ext>
            </a:extLst>
          </p:cNvPr>
          <p:cNvCxnSpPr>
            <a:cxnSpLocks/>
            <a:stCxn id="33" idx="3"/>
            <a:endCxn id="18" idx="1"/>
          </p:cNvCxnSpPr>
          <p:nvPr/>
        </p:nvCxnSpPr>
        <p:spPr>
          <a:xfrm flipH="1">
            <a:off x="7665243" y="2925096"/>
            <a:ext cx="2015193" cy="1176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8867F2D-953B-4EE4-B304-F1ABA76B4B43}"/>
              </a:ext>
            </a:extLst>
          </p:cNvPr>
          <p:cNvCxnSpPr>
            <a:cxnSpLocks/>
            <a:stCxn id="36" idx="3"/>
            <a:endCxn id="18" idx="1"/>
          </p:cNvCxnSpPr>
          <p:nvPr/>
        </p:nvCxnSpPr>
        <p:spPr>
          <a:xfrm flipH="1">
            <a:off x="7665242" y="3847682"/>
            <a:ext cx="2015602" cy="253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A45623EC-6098-4807-A3D6-0C5C813741C7}"/>
              </a:ext>
            </a:extLst>
          </p:cNvPr>
          <p:cNvCxnSpPr>
            <a:cxnSpLocks/>
            <a:stCxn id="40" idx="3"/>
          </p:cNvCxnSpPr>
          <p:nvPr/>
        </p:nvCxnSpPr>
        <p:spPr>
          <a:xfrm flipH="1" flipV="1">
            <a:off x="7759230" y="4191149"/>
            <a:ext cx="1958417" cy="544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11A4DE8-576A-4654-B144-0EA94E815E54}"/>
              </a:ext>
            </a:extLst>
          </p:cNvPr>
          <p:cNvCxnSpPr>
            <a:cxnSpLocks/>
            <a:stCxn id="33" idx="3"/>
            <a:endCxn id="26" idx="1"/>
          </p:cNvCxnSpPr>
          <p:nvPr/>
        </p:nvCxnSpPr>
        <p:spPr>
          <a:xfrm flipH="1">
            <a:off x="7649541" y="2925096"/>
            <a:ext cx="2030894" cy="2784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F9DAC9AB-3882-4D21-A5B4-CDA4DBF7A59C}"/>
              </a:ext>
            </a:extLst>
          </p:cNvPr>
          <p:cNvCxnSpPr>
            <a:cxnSpLocks/>
            <a:stCxn id="36" idx="3"/>
            <a:endCxn id="26" idx="1"/>
          </p:cNvCxnSpPr>
          <p:nvPr/>
        </p:nvCxnSpPr>
        <p:spPr>
          <a:xfrm flipH="1">
            <a:off x="7649542" y="3847682"/>
            <a:ext cx="2031303" cy="1862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E412A7E-7098-4690-92B7-67F8927CE2C0}"/>
              </a:ext>
            </a:extLst>
          </p:cNvPr>
          <p:cNvCxnSpPr>
            <a:cxnSpLocks/>
            <a:stCxn id="40" idx="3"/>
            <a:endCxn id="26" idx="1"/>
          </p:cNvCxnSpPr>
          <p:nvPr/>
        </p:nvCxnSpPr>
        <p:spPr>
          <a:xfrm flipH="1">
            <a:off x="7649542" y="4735232"/>
            <a:ext cx="2068105" cy="974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49EDECE7-A1FA-419A-95AF-083F6084FFAE}"/>
                  </a:ext>
                </a:extLst>
              </p:cNvPr>
              <p:cNvSpPr txBox="1"/>
              <p:nvPr/>
            </p:nvSpPr>
            <p:spPr>
              <a:xfrm flipH="1">
                <a:off x="6612910" y="2281634"/>
                <a:ext cx="332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54" name="文字方塊 53">
                <a:extLst>
                  <a:ext uri="{FF2B5EF4-FFF2-40B4-BE49-F238E27FC236}">
                    <a16:creationId xmlns:a16="http://schemas.microsoft.com/office/drawing/2014/main" id="{49EDECE7-A1FA-419A-95AF-083F6084FFAE}"/>
                  </a:ext>
                </a:extLst>
              </p:cNvPr>
              <p:cNvSpPr txBox="1">
                <a:spLocks noRot="1" noChangeAspect="1" noMove="1" noResize="1" noEditPoints="1" noAdjustHandles="1" noChangeArrowheads="1" noChangeShapeType="1" noTextEdit="1"/>
              </p:cNvSpPr>
              <p:nvPr/>
            </p:nvSpPr>
            <p:spPr>
              <a:xfrm flipH="1">
                <a:off x="6612910" y="2281634"/>
                <a:ext cx="332527" cy="369332"/>
              </a:xfrm>
              <a:prstGeom prst="rect">
                <a:avLst/>
              </a:prstGeom>
              <a:blipFill>
                <a:blip r:embed="rId9"/>
                <a:stretch>
                  <a:fillRect l="-11111" r="-7407"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97E39A61-3ADE-463B-9613-470BFF47B77A}"/>
                  </a:ext>
                </a:extLst>
              </p:cNvPr>
              <p:cNvSpPr txBox="1"/>
              <p:nvPr/>
            </p:nvSpPr>
            <p:spPr>
              <a:xfrm flipH="1">
                <a:off x="6625498" y="3847682"/>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55" name="文字方塊 54">
                <a:extLst>
                  <a:ext uri="{FF2B5EF4-FFF2-40B4-BE49-F238E27FC236}">
                    <a16:creationId xmlns:a16="http://schemas.microsoft.com/office/drawing/2014/main" id="{97E39A61-3ADE-463B-9613-470BFF47B77A}"/>
                  </a:ext>
                </a:extLst>
              </p:cNvPr>
              <p:cNvSpPr txBox="1">
                <a:spLocks noRot="1" noChangeAspect="1" noMove="1" noResize="1" noEditPoints="1" noAdjustHandles="1" noChangeArrowheads="1" noChangeShapeType="1" noTextEdit="1"/>
              </p:cNvSpPr>
              <p:nvPr/>
            </p:nvSpPr>
            <p:spPr>
              <a:xfrm flipH="1">
                <a:off x="6625498" y="3847682"/>
                <a:ext cx="339644" cy="369332"/>
              </a:xfrm>
              <a:prstGeom prst="rect">
                <a:avLst/>
              </a:prstGeom>
              <a:blipFill>
                <a:blip r:embed="rId10"/>
                <a:stretch>
                  <a:fillRect l="-10714" r="-5357"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B96A73ED-251D-4586-8FFF-302355A0AE0D}"/>
                  </a:ext>
                </a:extLst>
              </p:cNvPr>
              <p:cNvSpPr txBox="1"/>
              <p:nvPr/>
            </p:nvSpPr>
            <p:spPr>
              <a:xfrm flipH="1">
                <a:off x="6612798" y="5473282"/>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56" name="文字方塊 55">
                <a:extLst>
                  <a:ext uri="{FF2B5EF4-FFF2-40B4-BE49-F238E27FC236}">
                    <a16:creationId xmlns:a16="http://schemas.microsoft.com/office/drawing/2014/main" id="{B96A73ED-251D-4586-8FFF-302355A0AE0D}"/>
                  </a:ext>
                </a:extLst>
              </p:cNvPr>
              <p:cNvSpPr txBox="1">
                <a:spLocks noRot="1" noChangeAspect="1" noMove="1" noResize="1" noEditPoints="1" noAdjustHandles="1" noChangeArrowheads="1" noChangeShapeType="1" noTextEdit="1"/>
              </p:cNvSpPr>
              <p:nvPr/>
            </p:nvSpPr>
            <p:spPr>
              <a:xfrm flipH="1">
                <a:off x="6612798" y="5473282"/>
                <a:ext cx="339644" cy="369332"/>
              </a:xfrm>
              <a:prstGeom prst="rect">
                <a:avLst/>
              </a:prstGeom>
              <a:blipFill>
                <a:blip r:embed="rId11"/>
                <a:stretch>
                  <a:fillRect l="-10909" r="-7273" b="-18333"/>
                </a:stretch>
              </a:blipFill>
            </p:spPr>
            <p:txBody>
              <a:bodyPr/>
              <a:lstStyle/>
              <a:p>
                <a:r>
                  <a:rPr lang="zh-CN" altLang="en-US">
                    <a:noFill/>
                  </a:rPr>
                  <a:t> </a:t>
                </a:r>
              </a:p>
            </p:txBody>
          </p:sp>
        </mc:Fallback>
      </mc:AlternateContent>
      <p:sp>
        <p:nvSpPr>
          <p:cNvPr id="57" name="橢圓 56">
            <a:extLst>
              <a:ext uri="{FF2B5EF4-FFF2-40B4-BE49-F238E27FC236}">
                <a16:creationId xmlns:a16="http://schemas.microsoft.com/office/drawing/2014/main" id="{1EAB9FA8-B022-480E-B090-35D43B34CC05}"/>
              </a:ext>
            </a:extLst>
          </p:cNvPr>
          <p:cNvSpPr/>
          <p:nvPr/>
        </p:nvSpPr>
        <p:spPr>
          <a:xfrm>
            <a:off x="5490788" y="2180771"/>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72DAFBE1-7F35-406F-B254-F1F2E2556CF0}"/>
              </a:ext>
            </a:extLst>
          </p:cNvPr>
          <p:cNvSpPr/>
          <p:nvPr/>
        </p:nvSpPr>
        <p:spPr>
          <a:xfrm>
            <a:off x="5498382" y="3713485"/>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5E27821D-1474-49C4-91D0-CA51B78514AB}"/>
              </a:ext>
            </a:extLst>
          </p:cNvPr>
          <p:cNvSpPr/>
          <p:nvPr/>
        </p:nvSpPr>
        <p:spPr>
          <a:xfrm>
            <a:off x="5516539" y="5310100"/>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60" name="直線單箭頭接點 59">
            <a:extLst>
              <a:ext uri="{FF2B5EF4-FFF2-40B4-BE49-F238E27FC236}">
                <a16:creationId xmlns:a16="http://schemas.microsoft.com/office/drawing/2014/main" id="{D93B9868-9F66-485E-963A-1B085DC45961}"/>
              </a:ext>
            </a:extLst>
          </p:cNvPr>
          <p:cNvCxnSpPr>
            <a:cxnSpLocks/>
          </p:cNvCxnSpPr>
          <p:nvPr/>
        </p:nvCxnSpPr>
        <p:spPr>
          <a:xfrm flipH="1">
            <a:off x="6182503" y="5658530"/>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E626A449-65CD-4D54-AEB6-0193C84EA54D}"/>
                  </a:ext>
                </a:extLst>
              </p:cNvPr>
              <p:cNvSpPr txBox="1"/>
              <p:nvPr/>
            </p:nvSpPr>
            <p:spPr>
              <a:xfrm flipH="1">
                <a:off x="4717650" y="2255914"/>
                <a:ext cx="3919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61" name="文字方塊 60">
                <a:extLst>
                  <a:ext uri="{FF2B5EF4-FFF2-40B4-BE49-F238E27FC236}">
                    <a16:creationId xmlns:a16="http://schemas.microsoft.com/office/drawing/2014/main" id="{E626A449-65CD-4D54-AEB6-0193C84EA54D}"/>
                  </a:ext>
                </a:extLst>
              </p:cNvPr>
              <p:cNvSpPr txBox="1">
                <a:spLocks noRot="1" noChangeAspect="1" noMove="1" noResize="1" noEditPoints="1" noAdjustHandles="1" noChangeArrowheads="1" noChangeShapeType="1" noTextEdit="1"/>
              </p:cNvSpPr>
              <p:nvPr/>
            </p:nvSpPr>
            <p:spPr>
              <a:xfrm flipH="1">
                <a:off x="4717650" y="2255914"/>
                <a:ext cx="391967" cy="369332"/>
              </a:xfrm>
              <a:prstGeom prst="rect">
                <a:avLst/>
              </a:prstGeom>
              <a:blipFill>
                <a:blip r:embed="rId12"/>
                <a:stretch>
                  <a:fillRect l="-9375" r="-4688"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330D7DD9-5C15-41E3-BA90-7E78F5925BF1}"/>
                  </a:ext>
                </a:extLst>
              </p:cNvPr>
              <p:cNvSpPr txBox="1"/>
              <p:nvPr/>
            </p:nvSpPr>
            <p:spPr>
              <a:xfrm flipH="1">
                <a:off x="4700039" y="3879110"/>
                <a:ext cx="3990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62" name="文字方塊 61">
                <a:extLst>
                  <a:ext uri="{FF2B5EF4-FFF2-40B4-BE49-F238E27FC236}">
                    <a16:creationId xmlns:a16="http://schemas.microsoft.com/office/drawing/2014/main" id="{330D7DD9-5C15-41E3-BA90-7E78F5925BF1}"/>
                  </a:ext>
                </a:extLst>
              </p:cNvPr>
              <p:cNvSpPr txBox="1">
                <a:spLocks noRot="1" noChangeAspect="1" noMove="1" noResize="1" noEditPoints="1" noAdjustHandles="1" noChangeArrowheads="1" noChangeShapeType="1" noTextEdit="1"/>
              </p:cNvSpPr>
              <p:nvPr/>
            </p:nvSpPr>
            <p:spPr>
              <a:xfrm flipH="1">
                <a:off x="4700039" y="3879110"/>
                <a:ext cx="399084" cy="369332"/>
              </a:xfrm>
              <a:prstGeom prst="rect">
                <a:avLst/>
              </a:prstGeom>
              <a:blipFill>
                <a:blip r:embed="rId13"/>
                <a:stretch>
                  <a:fillRect l="-7692" r="-4615"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D33B33F2-8CB9-41C3-BF4E-18C43DB50291}"/>
                  </a:ext>
                </a:extLst>
              </p:cNvPr>
              <p:cNvSpPr txBox="1"/>
              <p:nvPr/>
            </p:nvSpPr>
            <p:spPr>
              <a:xfrm flipH="1">
                <a:off x="4711203" y="5460563"/>
                <a:ext cx="3990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63" name="文字方塊 62">
                <a:extLst>
                  <a:ext uri="{FF2B5EF4-FFF2-40B4-BE49-F238E27FC236}">
                    <a16:creationId xmlns:a16="http://schemas.microsoft.com/office/drawing/2014/main" id="{D33B33F2-8CB9-41C3-BF4E-18C43DB50291}"/>
                  </a:ext>
                </a:extLst>
              </p:cNvPr>
              <p:cNvSpPr txBox="1">
                <a:spLocks noRot="1" noChangeAspect="1" noMove="1" noResize="1" noEditPoints="1" noAdjustHandles="1" noChangeArrowheads="1" noChangeShapeType="1" noTextEdit="1"/>
              </p:cNvSpPr>
              <p:nvPr/>
            </p:nvSpPr>
            <p:spPr>
              <a:xfrm flipH="1">
                <a:off x="4711203" y="5460563"/>
                <a:ext cx="399084" cy="369332"/>
              </a:xfrm>
              <a:prstGeom prst="rect">
                <a:avLst/>
              </a:prstGeom>
              <a:blipFill>
                <a:blip r:embed="rId14"/>
                <a:stretch>
                  <a:fillRect l="-9231" r="-4615" b="-18333"/>
                </a:stretch>
              </a:blipFill>
            </p:spPr>
            <p:txBody>
              <a:bodyPr/>
              <a:lstStyle/>
              <a:p>
                <a:r>
                  <a:rPr lang="zh-CN" altLang="en-US">
                    <a:noFill/>
                  </a:rPr>
                  <a:t> </a:t>
                </a:r>
              </a:p>
            </p:txBody>
          </p:sp>
        </mc:Fallback>
      </mc:AlternateContent>
      <p:cxnSp>
        <p:nvCxnSpPr>
          <p:cNvPr id="64" name="直線單箭頭接點 63">
            <a:extLst>
              <a:ext uri="{FF2B5EF4-FFF2-40B4-BE49-F238E27FC236}">
                <a16:creationId xmlns:a16="http://schemas.microsoft.com/office/drawing/2014/main" id="{D1D8A924-F0C7-4CDB-B046-D8060CB519C0}"/>
              </a:ext>
            </a:extLst>
          </p:cNvPr>
          <p:cNvCxnSpPr>
            <a:cxnSpLocks/>
          </p:cNvCxnSpPr>
          <p:nvPr/>
        </p:nvCxnSpPr>
        <p:spPr>
          <a:xfrm flipH="1">
            <a:off x="6201219" y="4030662"/>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583E4ECF-5908-4382-85A5-DBBBB70B5370}"/>
              </a:ext>
            </a:extLst>
          </p:cNvPr>
          <p:cNvCxnSpPr>
            <a:cxnSpLocks/>
          </p:cNvCxnSpPr>
          <p:nvPr/>
        </p:nvCxnSpPr>
        <p:spPr>
          <a:xfrm flipH="1">
            <a:off x="6185176" y="2478575"/>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3A019346-3CDE-452E-8498-9168C9C28366}"/>
              </a:ext>
            </a:extLst>
          </p:cNvPr>
          <p:cNvGrpSpPr/>
          <p:nvPr/>
        </p:nvGrpSpPr>
        <p:grpSpPr>
          <a:xfrm>
            <a:off x="5083598" y="2499858"/>
            <a:ext cx="370685" cy="3179955"/>
            <a:chOff x="4988328" y="936328"/>
            <a:chExt cx="370685" cy="3179955"/>
          </a:xfrm>
        </p:grpSpPr>
        <p:cxnSp>
          <p:nvCxnSpPr>
            <p:cNvPr id="67" name="直線單箭頭接點 66">
              <a:extLst>
                <a:ext uri="{FF2B5EF4-FFF2-40B4-BE49-F238E27FC236}">
                  <a16:creationId xmlns:a16="http://schemas.microsoft.com/office/drawing/2014/main" id="{A5D1C7B1-B716-401D-8C3C-2F72BD2205F7}"/>
                </a:ext>
              </a:extLst>
            </p:cNvPr>
            <p:cNvCxnSpPr>
              <a:cxnSpLocks/>
            </p:cNvCxnSpPr>
            <p:nvPr/>
          </p:nvCxnSpPr>
          <p:spPr>
            <a:xfrm flipH="1">
              <a:off x="4988328" y="4116283"/>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90C14641-CCF3-4FA9-A540-413131615CC4}"/>
                </a:ext>
              </a:extLst>
            </p:cNvPr>
            <p:cNvCxnSpPr>
              <a:cxnSpLocks/>
            </p:cNvCxnSpPr>
            <p:nvPr/>
          </p:nvCxnSpPr>
          <p:spPr>
            <a:xfrm flipH="1">
              <a:off x="5007044" y="2488415"/>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A83DD06B-E867-4DAC-90BC-24B767C246CD}"/>
                </a:ext>
              </a:extLst>
            </p:cNvPr>
            <p:cNvCxnSpPr>
              <a:cxnSpLocks/>
            </p:cNvCxnSpPr>
            <p:nvPr/>
          </p:nvCxnSpPr>
          <p:spPr>
            <a:xfrm flipH="1">
              <a:off x="4991001" y="936328"/>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手繪多邊形 108">
            <a:extLst>
              <a:ext uri="{FF2B5EF4-FFF2-40B4-BE49-F238E27FC236}">
                <a16:creationId xmlns:a16="http://schemas.microsoft.com/office/drawing/2014/main" id="{5A758FBD-C853-47D0-8D19-84BDD067EDBB}"/>
              </a:ext>
            </a:extLst>
          </p:cNvPr>
          <p:cNvSpPr/>
          <p:nvPr/>
        </p:nvSpPr>
        <p:spPr>
          <a:xfrm>
            <a:off x="5567648" y="231312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108">
            <a:extLst>
              <a:ext uri="{FF2B5EF4-FFF2-40B4-BE49-F238E27FC236}">
                <a16:creationId xmlns:a16="http://schemas.microsoft.com/office/drawing/2014/main" id="{0C038C29-3C30-4884-95DE-466D2C1D8E8D}"/>
              </a:ext>
            </a:extLst>
          </p:cNvPr>
          <p:cNvSpPr/>
          <p:nvPr/>
        </p:nvSpPr>
        <p:spPr>
          <a:xfrm>
            <a:off x="5578841" y="38666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108">
            <a:extLst>
              <a:ext uri="{FF2B5EF4-FFF2-40B4-BE49-F238E27FC236}">
                <a16:creationId xmlns:a16="http://schemas.microsoft.com/office/drawing/2014/main" id="{48C13C63-8FA1-44B6-A8E6-4F4E4A3AE03F}"/>
              </a:ext>
            </a:extLst>
          </p:cNvPr>
          <p:cNvSpPr/>
          <p:nvPr/>
        </p:nvSpPr>
        <p:spPr>
          <a:xfrm>
            <a:off x="5602985" y="546942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59335BD9-3688-4B53-9A13-50D222069606}"/>
                  </a:ext>
                </a:extLst>
              </p:cNvPr>
              <p:cNvSpPr txBox="1"/>
              <p:nvPr/>
            </p:nvSpPr>
            <p:spPr>
              <a:xfrm flipH="1">
                <a:off x="2439664" y="381833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𝑦</m:t>
                      </m:r>
                    </m:oMath>
                  </m:oMathPara>
                </a14:m>
                <a:endParaRPr lang="zh-TW" altLang="en-US" sz="2400" dirty="0"/>
              </a:p>
            </p:txBody>
          </p:sp>
        </mc:Choice>
        <mc:Fallback xmlns="">
          <p:sp>
            <p:nvSpPr>
              <p:cNvPr id="73" name="文字方塊 72">
                <a:extLst>
                  <a:ext uri="{FF2B5EF4-FFF2-40B4-BE49-F238E27FC236}">
                    <a16:creationId xmlns:a16="http://schemas.microsoft.com/office/drawing/2014/main" id="{59335BD9-3688-4B53-9A13-50D222069606}"/>
                  </a:ext>
                </a:extLst>
              </p:cNvPr>
              <p:cNvSpPr txBox="1">
                <a:spLocks noRot="1" noChangeAspect="1" noMove="1" noResize="1" noEditPoints="1" noAdjustHandles="1" noChangeArrowheads="1" noChangeShapeType="1" noTextEdit="1"/>
              </p:cNvSpPr>
              <p:nvPr/>
            </p:nvSpPr>
            <p:spPr>
              <a:xfrm flipH="1">
                <a:off x="2439664" y="3818332"/>
                <a:ext cx="261738" cy="369332"/>
              </a:xfrm>
              <a:prstGeom prst="rect">
                <a:avLst/>
              </a:prstGeom>
              <a:blipFill>
                <a:blip r:embed="rId15"/>
                <a:stretch>
                  <a:fillRect l="-25581" r="-23256" b="-27869"/>
                </a:stretch>
              </a:blipFill>
            </p:spPr>
            <p:txBody>
              <a:bodyPr/>
              <a:lstStyle/>
              <a:p>
                <a:r>
                  <a:rPr lang="zh-CN" altLang="en-US">
                    <a:noFill/>
                  </a:rPr>
                  <a:t> </a:t>
                </a:r>
              </a:p>
            </p:txBody>
          </p:sp>
        </mc:Fallback>
      </mc:AlternateContent>
      <p:cxnSp>
        <p:nvCxnSpPr>
          <p:cNvPr id="74" name="直線單箭頭接點 73">
            <a:extLst>
              <a:ext uri="{FF2B5EF4-FFF2-40B4-BE49-F238E27FC236}">
                <a16:creationId xmlns:a16="http://schemas.microsoft.com/office/drawing/2014/main" id="{9BC59D68-B914-4C27-BCF9-1F66AF21FE1F}"/>
              </a:ext>
            </a:extLst>
          </p:cNvPr>
          <p:cNvCxnSpPr>
            <a:cxnSpLocks/>
          </p:cNvCxnSpPr>
          <p:nvPr/>
        </p:nvCxnSpPr>
        <p:spPr>
          <a:xfrm flipH="1">
            <a:off x="2824881" y="4042848"/>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68F28BD7-7686-4EB3-A58A-220EC7D2B42C}"/>
              </a:ext>
            </a:extLst>
          </p:cNvPr>
          <p:cNvSpPr/>
          <p:nvPr/>
        </p:nvSpPr>
        <p:spPr>
          <a:xfrm flipH="1">
            <a:off x="3273447" y="3851795"/>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76" name="群組 75">
            <a:extLst>
              <a:ext uri="{FF2B5EF4-FFF2-40B4-BE49-F238E27FC236}">
                <a16:creationId xmlns:a16="http://schemas.microsoft.com/office/drawing/2014/main" id="{6D7009DB-B417-4C4F-A79D-D7B6C0A20FFB}"/>
              </a:ext>
            </a:extLst>
          </p:cNvPr>
          <p:cNvGrpSpPr/>
          <p:nvPr/>
        </p:nvGrpSpPr>
        <p:grpSpPr>
          <a:xfrm flipH="1">
            <a:off x="3291256" y="4248443"/>
            <a:ext cx="333714" cy="775751"/>
            <a:chOff x="5009975" y="3231248"/>
            <a:chExt cx="333714" cy="775751"/>
          </a:xfrm>
        </p:grpSpPr>
        <p:cxnSp>
          <p:nvCxnSpPr>
            <p:cNvPr id="77" name="直線單箭頭接點 76">
              <a:extLst>
                <a:ext uri="{FF2B5EF4-FFF2-40B4-BE49-F238E27FC236}">
                  <a16:creationId xmlns:a16="http://schemas.microsoft.com/office/drawing/2014/main" id="{CB07DE37-BF6F-4D0C-B813-F70DB850FBF1}"/>
                </a:ext>
              </a:extLst>
            </p:cNvPr>
            <p:cNvCxnSpPr>
              <a:cxnSpLocks/>
              <a:stCxn id="78" idx="0"/>
            </p:cNvCxnSpPr>
            <p:nvPr/>
          </p:nvCxnSpPr>
          <p:spPr>
            <a:xfrm flipH="1" flipV="1">
              <a:off x="5176832" y="3231248"/>
              <a:ext cx="0" cy="442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80696DBC-F0FE-4AA4-BC92-D3488849ED66}"/>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cxnSp>
        <p:nvCxnSpPr>
          <p:cNvPr id="79" name="直線單箭頭接點 78">
            <a:extLst>
              <a:ext uri="{FF2B5EF4-FFF2-40B4-BE49-F238E27FC236}">
                <a16:creationId xmlns:a16="http://schemas.microsoft.com/office/drawing/2014/main" id="{EA6742E3-2C26-4AF8-9CFC-F596211C306A}"/>
              </a:ext>
            </a:extLst>
          </p:cNvPr>
          <p:cNvCxnSpPr>
            <a:cxnSpLocks/>
            <a:endCxn id="75" idx="1"/>
          </p:cNvCxnSpPr>
          <p:nvPr/>
        </p:nvCxnSpPr>
        <p:spPr>
          <a:xfrm flipH="1">
            <a:off x="3642779" y="2475419"/>
            <a:ext cx="1038418" cy="15610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D7BC2AAF-CD5C-4349-AC07-FD5F35E23CD8}"/>
              </a:ext>
            </a:extLst>
          </p:cNvPr>
          <p:cNvCxnSpPr>
            <a:cxnSpLocks/>
          </p:cNvCxnSpPr>
          <p:nvPr/>
        </p:nvCxnSpPr>
        <p:spPr>
          <a:xfrm flipH="1" flipV="1">
            <a:off x="3642779" y="4067993"/>
            <a:ext cx="10572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24D45470-D215-4A06-8668-EC9390F55DCB}"/>
              </a:ext>
            </a:extLst>
          </p:cNvPr>
          <p:cNvCxnSpPr>
            <a:cxnSpLocks/>
            <a:endCxn id="75" idx="1"/>
          </p:cNvCxnSpPr>
          <p:nvPr/>
        </p:nvCxnSpPr>
        <p:spPr>
          <a:xfrm flipH="1" flipV="1">
            <a:off x="3642779" y="4036461"/>
            <a:ext cx="1092746" cy="16220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B2C6E3D-48BD-4F84-A919-CB34B59C78DC}"/>
                  </a:ext>
                </a:extLst>
              </p:cNvPr>
              <p:cNvSpPr txBox="1"/>
              <p:nvPr/>
            </p:nvSpPr>
            <p:spPr>
              <a:xfrm flipH="1">
                <a:off x="3187050" y="4285344"/>
                <a:ext cx="258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chemeClr val="tx1"/>
                          </a:solidFill>
                          <a:latin typeface="Cambria Math" panose="02040503050406030204" pitchFamily="18" charset="0"/>
                        </a:rPr>
                        <m:t>𝑏</m:t>
                      </m:r>
                    </m:oMath>
                  </m:oMathPara>
                </a14:m>
                <a:endParaRPr lang="zh-TW" altLang="en-US" sz="2400" dirty="0">
                  <a:solidFill>
                    <a:schemeClr val="tx1"/>
                  </a:solidFill>
                </a:endParaRPr>
              </a:p>
            </p:txBody>
          </p:sp>
        </mc:Choice>
        <mc:Fallback xmlns="">
          <p:sp>
            <p:nvSpPr>
              <p:cNvPr id="85" name="文字方塊 84">
                <a:extLst>
                  <a:ext uri="{FF2B5EF4-FFF2-40B4-BE49-F238E27FC236}">
                    <a16:creationId xmlns:a16="http://schemas.microsoft.com/office/drawing/2014/main" id="{8B2C6E3D-48BD-4F84-A919-CB34B59C78DC}"/>
                  </a:ext>
                </a:extLst>
              </p:cNvPr>
              <p:cNvSpPr txBox="1">
                <a:spLocks noRot="1" noChangeAspect="1" noMove="1" noResize="1" noEditPoints="1" noAdjustHandles="1" noChangeArrowheads="1" noChangeShapeType="1" noTextEdit="1"/>
              </p:cNvSpPr>
              <p:nvPr/>
            </p:nvSpPr>
            <p:spPr>
              <a:xfrm flipH="1">
                <a:off x="3187050" y="4285344"/>
                <a:ext cx="258404" cy="369332"/>
              </a:xfrm>
              <a:prstGeom prst="rect">
                <a:avLst/>
              </a:prstGeom>
              <a:blipFill>
                <a:blip r:embed="rId16"/>
                <a:stretch>
                  <a:fillRect l="-26190" r="-23810" b="-9836"/>
                </a:stretch>
              </a:blipFill>
            </p:spPr>
            <p:txBody>
              <a:bodyPr/>
              <a:lstStyle/>
              <a:p>
                <a:r>
                  <a:rPr lang="zh-CN" altLang="en-US">
                    <a:noFill/>
                  </a:rPr>
                  <a:t> </a:t>
                </a:r>
              </a:p>
            </p:txBody>
          </p:sp>
        </mc:Fallback>
      </mc:AlternateContent>
      <p:sp>
        <p:nvSpPr>
          <p:cNvPr id="88" name="文字方塊 87">
            <a:extLst>
              <a:ext uri="{FF2B5EF4-FFF2-40B4-BE49-F238E27FC236}">
                <a16:creationId xmlns:a16="http://schemas.microsoft.com/office/drawing/2014/main" id="{8E657F15-9515-41F4-920B-816DCD74869E}"/>
              </a:ext>
            </a:extLst>
          </p:cNvPr>
          <p:cNvSpPr txBox="1"/>
          <p:nvPr/>
        </p:nvSpPr>
        <p:spPr>
          <a:xfrm>
            <a:off x="838200" y="108126"/>
            <a:ext cx="5167577" cy="584775"/>
          </a:xfrm>
          <a:prstGeom prst="rect">
            <a:avLst/>
          </a:prstGeom>
          <a:noFill/>
        </p:spPr>
        <p:txBody>
          <a:bodyPr wrap="square">
            <a:spAutoFit/>
          </a:bodyPr>
          <a:lstStyle/>
          <a:p>
            <a:r>
              <a:rPr lang="en-US" altLang="zh-TW" sz="3200" b="1" i="1" u="sng" dirty="0"/>
              <a:t>Class as one-hot vector </a:t>
            </a:r>
            <a:endParaRPr lang="zh-TW" altLang="en-US" sz="3200" b="1" i="1" u="sng" dirty="0"/>
          </a:p>
        </p:txBody>
      </p:sp>
      <p:sp>
        <p:nvSpPr>
          <p:cNvPr id="89" name="文字方塊 88">
            <a:extLst>
              <a:ext uri="{FF2B5EF4-FFF2-40B4-BE49-F238E27FC236}">
                <a16:creationId xmlns:a16="http://schemas.microsoft.com/office/drawing/2014/main" id="{9F797FBE-59E2-44BB-8766-E433D10E1267}"/>
              </a:ext>
            </a:extLst>
          </p:cNvPr>
          <p:cNvSpPr txBox="1"/>
          <p:nvPr/>
        </p:nvSpPr>
        <p:spPr>
          <a:xfrm>
            <a:off x="7457483" y="1449491"/>
            <a:ext cx="1004589" cy="461665"/>
          </a:xfrm>
          <a:prstGeom prst="rect">
            <a:avLst/>
          </a:prstGeom>
          <a:noFill/>
        </p:spPr>
        <p:txBody>
          <a:bodyPr wrap="square" rtlCol="0">
            <a:spAutoFit/>
          </a:bodyPr>
          <a:lstStyle/>
          <a:p>
            <a:pPr algn="ctr"/>
            <a:r>
              <a:rPr lang="en-US" altLang="zh-TW" sz="2400" dirty="0"/>
              <a:t>or</a:t>
            </a:r>
            <a:endParaRPr lang="zh-TW" altLang="en-US" sz="2400" dirty="0"/>
          </a:p>
        </p:txBody>
      </p:sp>
      <p:sp>
        <p:nvSpPr>
          <p:cNvPr id="90" name="文字方塊 89">
            <a:extLst>
              <a:ext uri="{FF2B5EF4-FFF2-40B4-BE49-F238E27FC236}">
                <a16:creationId xmlns:a16="http://schemas.microsoft.com/office/drawing/2014/main" id="{34077EE7-5729-4776-A835-6140A340BA80}"/>
              </a:ext>
            </a:extLst>
          </p:cNvPr>
          <p:cNvSpPr txBox="1"/>
          <p:nvPr/>
        </p:nvSpPr>
        <p:spPr>
          <a:xfrm>
            <a:off x="8903570" y="1418987"/>
            <a:ext cx="1004589" cy="461665"/>
          </a:xfrm>
          <a:prstGeom prst="rect">
            <a:avLst/>
          </a:prstGeom>
          <a:noFill/>
        </p:spPr>
        <p:txBody>
          <a:bodyPr wrap="square" rtlCol="0">
            <a:spAutoFit/>
          </a:bodyPr>
          <a:lstStyle/>
          <a:p>
            <a:pPr algn="ctr"/>
            <a:r>
              <a:rPr lang="en-US" altLang="zh-TW" sz="2400" dirty="0"/>
              <a:t>or</a:t>
            </a:r>
            <a:endParaRPr lang="zh-TW" altLang="en-US" sz="2400" dirty="0"/>
          </a:p>
        </p:txBody>
      </p:sp>
      <p:sp>
        <p:nvSpPr>
          <p:cNvPr id="91" name="文字方塊 90">
            <a:extLst>
              <a:ext uri="{FF2B5EF4-FFF2-40B4-BE49-F238E27FC236}">
                <a16:creationId xmlns:a16="http://schemas.microsoft.com/office/drawing/2014/main" id="{FC850B2C-6DB8-4801-974B-8C22AE62C732}"/>
              </a:ext>
            </a:extLst>
          </p:cNvPr>
          <p:cNvSpPr txBox="1"/>
          <p:nvPr/>
        </p:nvSpPr>
        <p:spPr>
          <a:xfrm>
            <a:off x="6629943" y="616779"/>
            <a:ext cx="1213239" cy="461665"/>
          </a:xfrm>
          <a:prstGeom prst="rect">
            <a:avLst/>
          </a:prstGeom>
          <a:noFill/>
        </p:spPr>
        <p:txBody>
          <a:bodyPr wrap="square" rtlCol="0">
            <a:spAutoFit/>
          </a:bodyPr>
          <a:lstStyle/>
          <a:p>
            <a:pPr algn="ctr"/>
            <a:r>
              <a:rPr lang="en-US" altLang="zh-TW" sz="2400" dirty="0"/>
              <a:t>Class 1</a:t>
            </a:r>
            <a:endParaRPr lang="zh-TW" altLang="en-US" sz="2400" dirty="0"/>
          </a:p>
        </p:txBody>
      </p:sp>
      <p:sp>
        <p:nvSpPr>
          <p:cNvPr id="92" name="文字方塊 91">
            <a:extLst>
              <a:ext uri="{FF2B5EF4-FFF2-40B4-BE49-F238E27FC236}">
                <a16:creationId xmlns:a16="http://schemas.microsoft.com/office/drawing/2014/main" id="{2B036E61-D825-4E15-99F8-1F3D3D64EA4B}"/>
              </a:ext>
            </a:extLst>
          </p:cNvPr>
          <p:cNvSpPr txBox="1"/>
          <p:nvPr/>
        </p:nvSpPr>
        <p:spPr>
          <a:xfrm>
            <a:off x="8062813" y="612981"/>
            <a:ext cx="1213239" cy="461665"/>
          </a:xfrm>
          <a:prstGeom prst="rect">
            <a:avLst/>
          </a:prstGeom>
          <a:noFill/>
        </p:spPr>
        <p:txBody>
          <a:bodyPr wrap="square" rtlCol="0">
            <a:spAutoFit/>
          </a:bodyPr>
          <a:lstStyle/>
          <a:p>
            <a:pPr algn="ctr"/>
            <a:r>
              <a:rPr lang="en-US" altLang="zh-TW" sz="2400" dirty="0"/>
              <a:t>Class 2</a:t>
            </a:r>
            <a:endParaRPr lang="zh-TW" altLang="en-US" sz="2400" dirty="0"/>
          </a:p>
        </p:txBody>
      </p:sp>
      <p:sp>
        <p:nvSpPr>
          <p:cNvPr id="93" name="文字方塊 92">
            <a:extLst>
              <a:ext uri="{FF2B5EF4-FFF2-40B4-BE49-F238E27FC236}">
                <a16:creationId xmlns:a16="http://schemas.microsoft.com/office/drawing/2014/main" id="{93D19730-E812-41AC-86FD-40805C9B5E03}"/>
              </a:ext>
            </a:extLst>
          </p:cNvPr>
          <p:cNvSpPr txBox="1"/>
          <p:nvPr/>
        </p:nvSpPr>
        <p:spPr>
          <a:xfrm>
            <a:off x="9405864" y="612980"/>
            <a:ext cx="1213239" cy="461665"/>
          </a:xfrm>
          <a:prstGeom prst="rect">
            <a:avLst/>
          </a:prstGeom>
          <a:noFill/>
        </p:spPr>
        <p:txBody>
          <a:bodyPr wrap="square" rtlCol="0">
            <a:spAutoFit/>
          </a:bodyPr>
          <a:lstStyle/>
          <a:p>
            <a:pPr algn="ctr"/>
            <a:r>
              <a:rPr lang="en-US" altLang="zh-TW" sz="2400" dirty="0"/>
              <a:t>Class 3</a:t>
            </a:r>
            <a:endParaRPr lang="zh-TW" altLang="en-US" sz="2400" dirty="0"/>
          </a:p>
        </p:txBody>
      </p:sp>
      <p:sp>
        <p:nvSpPr>
          <p:cNvPr id="94" name="文字方塊 93">
            <a:extLst>
              <a:ext uri="{FF2B5EF4-FFF2-40B4-BE49-F238E27FC236}">
                <a16:creationId xmlns:a16="http://schemas.microsoft.com/office/drawing/2014/main" id="{0A93431E-D33D-4116-90FF-EB20D6BDDC63}"/>
              </a:ext>
            </a:extLst>
          </p:cNvPr>
          <p:cNvSpPr txBox="1"/>
          <p:nvPr/>
        </p:nvSpPr>
        <p:spPr>
          <a:xfrm>
            <a:off x="1962360" y="2828638"/>
            <a:ext cx="1812695" cy="830997"/>
          </a:xfrm>
          <a:prstGeom prst="rect">
            <a:avLst/>
          </a:prstGeom>
          <a:noFill/>
        </p:spPr>
        <p:txBody>
          <a:bodyPr wrap="square" rtlCol="0">
            <a:spAutoFit/>
          </a:bodyPr>
          <a:lstStyle/>
          <a:p>
            <a:r>
              <a:rPr lang="en-US" altLang="zh-TW" sz="2400" dirty="0"/>
              <a:t>only output one value</a:t>
            </a:r>
            <a:endParaRPr lang="zh-TW" altLang="en-US" sz="2400" dirty="0"/>
          </a:p>
        </p:txBody>
      </p:sp>
      <p:sp>
        <p:nvSpPr>
          <p:cNvPr id="95" name="文字方塊 94">
            <a:extLst>
              <a:ext uri="{FF2B5EF4-FFF2-40B4-BE49-F238E27FC236}">
                <a16:creationId xmlns:a16="http://schemas.microsoft.com/office/drawing/2014/main" id="{EC49E3F3-4E37-4FF6-96C5-08F7F4E589C5}"/>
              </a:ext>
            </a:extLst>
          </p:cNvPr>
          <p:cNvSpPr txBox="1"/>
          <p:nvPr/>
        </p:nvSpPr>
        <p:spPr>
          <a:xfrm>
            <a:off x="1962358" y="5104367"/>
            <a:ext cx="2290760" cy="830997"/>
          </a:xfrm>
          <a:prstGeom prst="rect">
            <a:avLst/>
          </a:prstGeom>
          <a:noFill/>
        </p:spPr>
        <p:txBody>
          <a:bodyPr wrap="square" rtlCol="0">
            <a:spAutoFit/>
          </a:bodyPr>
          <a:lstStyle/>
          <a:p>
            <a:r>
              <a:rPr lang="en-US" altLang="zh-TW" sz="2400" dirty="0"/>
              <a:t>How to output multiple values?</a:t>
            </a:r>
            <a:endParaRPr lang="zh-TW" altLang="en-US" sz="2400" dirty="0"/>
          </a:p>
        </p:txBody>
      </p:sp>
    </p:spTree>
    <p:extLst>
      <p:ext uri="{BB962C8B-B14F-4D97-AF65-F5344CB8AC3E}">
        <p14:creationId xmlns:p14="http://schemas.microsoft.com/office/powerpoint/2010/main" val="3249291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9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0" grpId="0" animBg="1"/>
      <p:bldP spid="11" grpId="0" animBg="1"/>
      <p:bldP spid="12" grpId="0" animBg="1"/>
      <p:bldP spid="13" grpId="0" animBg="1"/>
      <p:bldP spid="17" grpId="0" animBg="1"/>
      <p:bldP spid="18" grpId="0" animBg="1"/>
      <p:bldP spid="26" grpId="0" animBg="1"/>
      <p:bldP spid="54" grpId="0"/>
      <p:bldP spid="55" grpId="0"/>
      <p:bldP spid="56" grpId="0"/>
      <p:bldP spid="57" grpId="0" animBg="1"/>
      <p:bldP spid="58" grpId="0" animBg="1"/>
      <p:bldP spid="59" grpId="0" animBg="1"/>
      <p:bldP spid="61" grpId="0"/>
      <p:bldP spid="62" grpId="0"/>
      <p:bldP spid="63" grpId="0"/>
      <p:bldP spid="70" grpId="0" animBg="1"/>
      <p:bldP spid="71" grpId="0" animBg="1"/>
      <p:bldP spid="72" grpId="0" animBg="1"/>
      <p:bldP spid="73" grpId="0"/>
      <p:bldP spid="75" grpId="0" animBg="1"/>
      <p:bldP spid="85" grpId="0"/>
      <p:bldP spid="89" grpId="0"/>
      <p:bldP spid="90" grpId="0"/>
      <p:bldP spid="91" grpId="0"/>
      <p:bldP spid="92" grpId="0"/>
      <p:bldP spid="93" grpId="0"/>
      <p:bldP spid="94" grpId="0"/>
      <p:bldP spid="9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E62B5B3F-F335-470A-BC63-7FECD943E907}"/>
                  </a:ext>
                </a:extLst>
              </p:cNvPr>
              <p:cNvSpPr txBox="1"/>
              <p:nvPr/>
            </p:nvSpPr>
            <p:spPr>
              <a:xfrm>
                <a:off x="6350572" y="1522435"/>
                <a:ext cx="5840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b="1" i="1">
                              <a:latin typeface="Cambria Math" panose="02040503050406030204" pitchFamily="18" charset="0"/>
                            </a:rPr>
                          </m:ctrlPr>
                        </m:accPr>
                        <m:e>
                          <m:r>
                            <a:rPr lang="en-US" altLang="zh-TW" sz="2400" b="1" i="1">
                              <a:latin typeface="Cambria Math" panose="02040503050406030204" pitchFamily="18" charset="0"/>
                            </a:rPr>
                            <m:t>𝒚</m:t>
                          </m:r>
                        </m:e>
                      </m:acc>
                      <m:r>
                        <a:rPr lang="en-US" altLang="zh-TW" sz="2400">
                          <a:latin typeface="Cambria Math" panose="02040503050406030204" pitchFamily="18" charset="0"/>
                        </a:rPr>
                        <m:t>=</m:t>
                      </m:r>
                    </m:oMath>
                  </m:oMathPara>
                </a14:m>
                <a:endParaRPr lang="zh-TW" altLang="en-US" sz="2400" dirty="0"/>
              </a:p>
            </p:txBody>
          </p:sp>
        </mc:Choice>
        <mc:Fallback xmlns="">
          <p:sp>
            <p:nvSpPr>
              <p:cNvPr id="4" name="文字方塊 3">
                <a:extLst>
                  <a:ext uri="{FF2B5EF4-FFF2-40B4-BE49-F238E27FC236}">
                    <a16:creationId xmlns:a16="http://schemas.microsoft.com/office/drawing/2014/main" id="{E62B5B3F-F335-470A-BC63-7FECD943E907}"/>
                  </a:ext>
                </a:extLst>
              </p:cNvPr>
              <p:cNvSpPr txBox="1">
                <a:spLocks noRot="1" noChangeAspect="1" noMove="1" noResize="1" noEditPoints="1" noAdjustHandles="1" noChangeArrowheads="1" noChangeShapeType="1" noTextEdit="1"/>
              </p:cNvSpPr>
              <p:nvPr/>
            </p:nvSpPr>
            <p:spPr>
              <a:xfrm>
                <a:off x="6350572" y="1522435"/>
                <a:ext cx="584006" cy="369332"/>
              </a:xfrm>
              <a:prstGeom prst="rect">
                <a:avLst/>
              </a:prstGeom>
              <a:blipFill>
                <a:blip r:embed="rId2"/>
                <a:stretch>
                  <a:fillRect l="-12500" t="-16667" r="-2708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85659D6-1B39-42E8-86FA-FF9F08F03487}"/>
                  </a:ext>
                </a:extLst>
              </p:cNvPr>
              <p:cNvSpPr txBox="1"/>
              <p:nvPr/>
            </p:nvSpPr>
            <p:spPr>
              <a:xfrm>
                <a:off x="6952451" y="1146586"/>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1</m:t>
                              </m:r>
                            </m:e>
                            <m:e>
                              <m:r>
                                <a:rPr lang="en-US" altLang="zh-TW" sz="2800" i="1">
                                  <a:latin typeface="Cambria Math" panose="02040503050406030204" pitchFamily="18" charset="0"/>
                                </a:rPr>
                                <m:t>0</m:t>
                              </m:r>
                            </m:e>
                            <m:e>
                              <m:r>
                                <a:rPr lang="en-US" altLang="zh-TW" sz="2800" i="1">
                                  <a:latin typeface="Cambria Math" panose="02040503050406030204" pitchFamily="18" charset="0"/>
                                </a:rPr>
                                <m:t>0</m:t>
                              </m:r>
                            </m:e>
                          </m:eqArr>
                        </m:e>
                      </m:d>
                    </m:oMath>
                  </m:oMathPara>
                </a14:m>
                <a:endParaRPr lang="zh-TW" altLang="en-US" sz="2800" dirty="0"/>
              </a:p>
            </p:txBody>
          </p:sp>
        </mc:Choice>
        <mc:Fallback xmlns="">
          <p:sp>
            <p:nvSpPr>
              <p:cNvPr id="5" name="文字方塊 4">
                <a:extLst>
                  <a:ext uri="{FF2B5EF4-FFF2-40B4-BE49-F238E27FC236}">
                    <a16:creationId xmlns:a16="http://schemas.microsoft.com/office/drawing/2014/main" id="{E85659D6-1B39-42E8-86FA-FF9F08F03487}"/>
                  </a:ext>
                </a:extLst>
              </p:cNvPr>
              <p:cNvSpPr txBox="1">
                <a:spLocks noRot="1" noChangeAspect="1" noMove="1" noResize="1" noEditPoints="1" noAdjustHandles="1" noChangeArrowheads="1" noChangeShapeType="1" noTextEdit="1"/>
              </p:cNvSpPr>
              <p:nvPr/>
            </p:nvSpPr>
            <p:spPr>
              <a:xfrm>
                <a:off x="6952451" y="1146586"/>
                <a:ext cx="584647" cy="11394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0AEFD2E-B806-48F2-97AC-A1AFBF044272}"/>
                  </a:ext>
                </a:extLst>
              </p:cNvPr>
              <p:cNvSpPr txBox="1"/>
              <p:nvPr/>
            </p:nvSpPr>
            <p:spPr>
              <a:xfrm>
                <a:off x="8400088" y="1137394"/>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1</m:t>
                              </m:r>
                            </m:e>
                            <m:e>
                              <m:r>
                                <a:rPr lang="en-US" altLang="zh-TW" sz="2800" i="1">
                                  <a:latin typeface="Cambria Math" panose="02040503050406030204" pitchFamily="18" charset="0"/>
                                </a:rPr>
                                <m:t>0</m:t>
                              </m:r>
                            </m:e>
                          </m:eqArr>
                        </m:e>
                      </m:d>
                    </m:oMath>
                  </m:oMathPara>
                </a14:m>
                <a:endParaRPr lang="zh-TW" altLang="en-US" sz="2800" dirty="0"/>
              </a:p>
            </p:txBody>
          </p:sp>
        </mc:Choice>
        <mc:Fallback xmlns="">
          <p:sp>
            <p:nvSpPr>
              <p:cNvPr id="7" name="文字方塊 6">
                <a:extLst>
                  <a:ext uri="{FF2B5EF4-FFF2-40B4-BE49-F238E27FC236}">
                    <a16:creationId xmlns:a16="http://schemas.microsoft.com/office/drawing/2014/main" id="{50AEFD2E-B806-48F2-97AC-A1AFBF044272}"/>
                  </a:ext>
                </a:extLst>
              </p:cNvPr>
              <p:cNvSpPr txBox="1">
                <a:spLocks noRot="1" noChangeAspect="1" noMove="1" noResize="1" noEditPoints="1" noAdjustHandles="1" noChangeArrowheads="1" noChangeShapeType="1" noTextEdit="1"/>
              </p:cNvSpPr>
              <p:nvPr/>
            </p:nvSpPr>
            <p:spPr>
              <a:xfrm>
                <a:off x="8400088" y="1137394"/>
                <a:ext cx="584647" cy="11394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8D399F0-E817-4253-9B0F-017069F4793B}"/>
                  </a:ext>
                </a:extLst>
              </p:cNvPr>
              <p:cNvSpPr txBox="1"/>
              <p:nvPr/>
            </p:nvSpPr>
            <p:spPr>
              <a:xfrm>
                <a:off x="9770704" y="1146587"/>
                <a:ext cx="584647" cy="1136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0</m:t>
                              </m:r>
                            </m:e>
                            <m:e>
                              <m:r>
                                <a:rPr lang="en-US" altLang="zh-TW" sz="2800" i="1">
                                  <a:latin typeface="Cambria Math" panose="02040503050406030204" pitchFamily="18" charset="0"/>
                                </a:rPr>
                                <m:t>1</m:t>
                              </m:r>
                            </m:e>
                          </m:eqArr>
                        </m:e>
                      </m:d>
                    </m:oMath>
                  </m:oMathPara>
                </a14:m>
                <a:endParaRPr lang="zh-TW" altLang="en-US" sz="2800" dirty="0"/>
              </a:p>
            </p:txBody>
          </p:sp>
        </mc:Choice>
        <mc:Fallback xmlns="">
          <p:sp>
            <p:nvSpPr>
              <p:cNvPr id="9" name="文字方塊 8">
                <a:extLst>
                  <a:ext uri="{FF2B5EF4-FFF2-40B4-BE49-F238E27FC236}">
                    <a16:creationId xmlns:a16="http://schemas.microsoft.com/office/drawing/2014/main" id="{C8D399F0-E817-4253-9B0F-017069F4793B}"/>
                  </a:ext>
                </a:extLst>
              </p:cNvPr>
              <p:cNvSpPr txBox="1">
                <a:spLocks noRot="1" noChangeAspect="1" noMove="1" noResize="1" noEditPoints="1" noAdjustHandles="1" noChangeArrowheads="1" noChangeShapeType="1" noTextEdit="1"/>
              </p:cNvSpPr>
              <p:nvPr/>
            </p:nvSpPr>
            <p:spPr>
              <a:xfrm>
                <a:off x="9770704" y="1146587"/>
                <a:ext cx="584647" cy="1136593"/>
              </a:xfrm>
              <a:prstGeom prst="rect">
                <a:avLst/>
              </a:prstGeom>
              <a:blipFill>
                <a:blip r:embed="rId5"/>
                <a:stretch>
                  <a:fillRect/>
                </a:stretch>
              </a:blipFill>
            </p:spPr>
            <p:txBody>
              <a:bodyPr/>
              <a:lstStyle/>
              <a:p>
                <a:r>
                  <a:rPr lang="zh-CN" altLang="en-US">
                    <a:noFill/>
                  </a:rPr>
                  <a:t> </a:t>
                </a:r>
              </a:p>
            </p:txBody>
          </p:sp>
        </mc:Fallback>
      </mc:AlternateContent>
      <p:sp>
        <p:nvSpPr>
          <p:cNvPr id="88" name="文字方塊 87">
            <a:extLst>
              <a:ext uri="{FF2B5EF4-FFF2-40B4-BE49-F238E27FC236}">
                <a16:creationId xmlns:a16="http://schemas.microsoft.com/office/drawing/2014/main" id="{8E657F15-9515-41F4-920B-816DCD74869E}"/>
              </a:ext>
            </a:extLst>
          </p:cNvPr>
          <p:cNvSpPr txBox="1"/>
          <p:nvPr/>
        </p:nvSpPr>
        <p:spPr>
          <a:xfrm>
            <a:off x="762000" y="108126"/>
            <a:ext cx="5243777" cy="584775"/>
          </a:xfrm>
          <a:prstGeom prst="rect">
            <a:avLst/>
          </a:prstGeom>
          <a:noFill/>
        </p:spPr>
        <p:txBody>
          <a:bodyPr wrap="square">
            <a:spAutoFit/>
          </a:bodyPr>
          <a:lstStyle/>
          <a:p>
            <a:r>
              <a:rPr lang="en-US" altLang="zh-TW" sz="3200" b="1" i="1" u="sng" dirty="0"/>
              <a:t>Class as one-hot vector </a:t>
            </a:r>
            <a:endParaRPr lang="zh-TW" altLang="en-US" sz="3200" b="1" i="1" u="sng" dirty="0"/>
          </a:p>
        </p:txBody>
      </p:sp>
      <p:sp>
        <p:nvSpPr>
          <p:cNvPr id="89" name="文字方塊 88">
            <a:extLst>
              <a:ext uri="{FF2B5EF4-FFF2-40B4-BE49-F238E27FC236}">
                <a16:creationId xmlns:a16="http://schemas.microsoft.com/office/drawing/2014/main" id="{9F797FBE-59E2-44BB-8766-E433D10E1267}"/>
              </a:ext>
            </a:extLst>
          </p:cNvPr>
          <p:cNvSpPr txBox="1"/>
          <p:nvPr/>
        </p:nvSpPr>
        <p:spPr>
          <a:xfrm>
            <a:off x="7457483" y="1449491"/>
            <a:ext cx="1004589" cy="461665"/>
          </a:xfrm>
          <a:prstGeom prst="rect">
            <a:avLst/>
          </a:prstGeom>
          <a:noFill/>
        </p:spPr>
        <p:txBody>
          <a:bodyPr wrap="square" rtlCol="0">
            <a:spAutoFit/>
          </a:bodyPr>
          <a:lstStyle/>
          <a:p>
            <a:pPr algn="ctr"/>
            <a:r>
              <a:rPr lang="en-US" altLang="zh-TW" sz="2400" dirty="0"/>
              <a:t>or</a:t>
            </a:r>
            <a:endParaRPr lang="zh-TW" altLang="en-US" sz="2400" dirty="0"/>
          </a:p>
        </p:txBody>
      </p:sp>
      <p:sp>
        <p:nvSpPr>
          <p:cNvPr id="90" name="文字方塊 89">
            <a:extLst>
              <a:ext uri="{FF2B5EF4-FFF2-40B4-BE49-F238E27FC236}">
                <a16:creationId xmlns:a16="http://schemas.microsoft.com/office/drawing/2014/main" id="{34077EE7-5729-4776-A835-6140A340BA80}"/>
              </a:ext>
            </a:extLst>
          </p:cNvPr>
          <p:cNvSpPr txBox="1"/>
          <p:nvPr/>
        </p:nvSpPr>
        <p:spPr>
          <a:xfrm>
            <a:off x="8903570" y="1418987"/>
            <a:ext cx="1004589" cy="461665"/>
          </a:xfrm>
          <a:prstGeom prst="rect">
            <a:avLst/>
          </a:prstGeom>
          <a:noFill/>
        </p:spPr>
        <p:txBody>
          <a:bodyPr wrap="square" rtlCol="0">
            <a:spAutoFit/>
          </a:bodyPr>
          <a:lstStyle/>
          <a:p>
            <a:pPr algn="ctr"/>
            <a:r>
              <a:rPr lang="en-US" altLang="zh-TW" sz="2400" dirty="0"/>
              <a:t>or</a:t>
            </a:r>
            <a:endParaRPr lang="zh-TW" altLang="en-US" sz="2400" dirty="0"/>
          </a:p>
        </p:txBody>
      </p:sp>
      <p:sp>
        <p:nvSpPr>
          <p:cNvPr id="91" name="文字方塊 90">
            <a:extLst>
              <a:ext uri="{FF2B5EF4-FFF2-40B4-BE49-F238E27FC236}">
                <a16:creationId xmlns:a16="http://schemas.microsoft.com/office/drawing/2014/main" id="{FC850B2C-6DB8-4801-974B-8C22AE62C732}"/>
              </a:ext>
            </a:extLst>
          </p:cNvPr>
          <p:cNvSpPr txBox="1"/>
          <p:nvPr/>
        </p:nvSpPr>
        <p:spPr>
          <a:xfrm>
            <a:off x="6629943" y="616779"/>
            <a:ext cx="1213239" cy="461665"/>
          </a:xfrm>
          <a:prstGeom prst="rect">
            <a:avLst/>
          </a:prstGeom>
          <a:noFill/>
        </p:spPr>
        <p:txBody>
          <a:bodyPr wrap="square" rtlCol="0">
            <a:spAutoFit/>
          </a:bodyPr>
          <a:lstStyle/>
          <a:p>
            <a:pPr algn="ctr"/>
            <a:r>
              <a:rPr lang="en-US" altLang="zh-TW" sz="2400" dirty="0"/>
              <a:t>Class 1</a:t>
            </a:r>
            <a:endParaRPr lang="zh-TW" altLang="en-US" sz="2400" dirty="0"/>
          </a:p>
        </p:txBody>
      </p:sp>
      <p:sp>
        <p:nvSpPr>
          <p:cNvPr id="92" name="文字方塊 91">
            <a:extLst>
              <a:ext uri="{FF2B5EF4-FFF2-40B4-BE49-F238E27FC236}">
                <a16:creationId xmlns:a16="http://schemas.microsoft.com/office/drawing/2014/main" id="{2B036E61-D825-4E15-99F8-1F3D3D64EA4B}"/>
              </a:ext>
            </a:extLst>
          </p:cNvPr>
          <p:cNvSpPr txBox="1"/>
          <p:nvPr/>
        </p:nvSpPr>
        <p:spPr>
          <a:xfrm>
            <a:off x="8062813" y="612981"/>
            <a:ext cx="1213239" cy="461665"/>
          </a:xfrm>
          <a:prstGeom prst="rect">
            <a:avLst/>
          </a:prstGeom>
          <a:noFill/>
        </p:spPr>
        <p:txBody>
          <a:bodyPr wrap="square" rtlCol="0">
            <a:spAutoFit/>
          </a:bodyPr>
          <a:lstStyle/>
          <a:p>
            <a:pPr algn="ctr"/>
            <a:r>
              <a:rPr lang="en-US" altLang="zh-TW" sz="2400" dirty="0"/>
              <a:t>Class 2</a:t>
            </a:r>
            <a:endParaRPr lang="zh-TW" altLang="en-US" sz="2400" dirty="0"/>
          </a:p>
        </p:txBody>
      </p:sp>
      <p:sp>
        <p:nvSpPr>
          <p:cNvPr id="93" name="文字方塊 92">
            <a:extLst>
              <a:ext uri="{FF2B5EF4-FFF2-40B4-BE49-F238E27FC236}">
                <a16:creationId xmlns:a16="http://schemas.microsoft.com/office/drawing/2014/main" id="{93D19730-E812-41AC-86FD-40805C9B5E03}"/>
              </a:ext>
            </a:extLst>
          </p:cNvPr>
          <p:cNvSpPr txBox="1"/>
          <p:nvPr/>
        </p:nvSpPr>
        <p:spPr>
          <a:xfrm>
            <a:off x="9405864" y="612980"/>
            <a:ext cx="1213239" cy="461665"/>
          </a:xfrm>
          <a:prstGeom prst="rect">
            <a:avLst/>
          </a:prstGeom>
          <a:noFill/>
        </p:spPr>
        <p:txBody>
          <a:bodyPr wrap="square" rtlCol="0">
            <a:spAutoFit/>
          </a:bodyPr>
          <a:lstStyle/>
          <a:p>
            <a:pPr algn="ctr"/>
            <a:r>
              <a:rPr lang="en-US" altLang="zh-TW" sz="2400" dirty="0"/>
              <a:t>Class 3</a:t>
            </a:r>
            <a:endParaRPr lang="zh-TW" altLang="en-US" sz="2400" dirty="0"/>
          </a:p>
        </p:txBody>
      </p:sp>
      <p:grpSp>
        <p:nvGrpSpPr>
          <p:cNvPr id="8" name="组合 7">
            <a:extLst>
              <a:ext uri="{FF2B5EF4-FFF2-40B4-BE49-F238E27FC236}">
                <a16:creationId xmlns:a16="http://schemas.microsoft.com/office/drawing/2014/main" id="{4890E603-3268-2608-7E0C-86B87868726B}"/>
              </a:ext>
            </a:extLst>
          </p:cNvPr>
          <p:cNvGrpSpPr/>
          <p:nvPr/>
        </p:nvGrpSpPr>
        <p:grpSpPr>
          <a:xfrm>
            <a:off x="1884743" y="2590800"/>
            <a:ext cx="7391309" cy="3810000"/>
            <a:chOff x="1884743" y="2286000"/>
            <a:chExt cx="8165433" cy="4372429"/>
          </a:xfrm>
        </p:grpSpPr>
        <p:sp>
          <p:nvSpPr>
            <p:cNvPr id="11" name="矩形 10">
              <a:extLst>
                <a:ext uri="{FF2B5EF4-FFF2-40B4-BE49-F238E27FC236}">
                  <a16:creationId xmlns:a16="http://schemas.microsoft.com/office/drawing/2014/main" id="{72C3D043-2DFC-443D-A950-E339510AC660}"/>
                </a:ext>
              </a:extLst>
            </p:cNvPr>
            <p:cNvSpPr/>
            <p:nvPr/>
          </p:nvSpPr>
          <p:spPr>
            <a:xfrm flipH="1">
              <a:off x="4704071" y="5597378"/>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F9FACD0-890B-4B5C-B1E7-05EE47E1EA38}"/>
                </a:ext>
              </a:extLst>
            </p:cNvPr>
            <p:cNvSpPr/>
            <p:nvPr/>
          </p:nvSpPr>
          <p:spPr>
            <a:xfrm flipH="1">
              <a:off x="4696826" y="4004055"/>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C47A1E29-67CA-4399-97F9-D0E0ED286186}"/>
                </a:ext>
              </a:extLst>
            </p:cNvPr>
            <p:cNvSpPr/>
            <p:nvPr/>
          </p:nvSpPr>
          <p:spPr>
            <a:xfrm flipH="1">
              <a:off x="4689470" y="2410732"/>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3BF4BA80-30FF-48C8-A3D9-89703853EEA5}"/>
                </a:ext>
              </a:extLst>
            </p:cNvPr>
            <p:cNvCxnSpPr>
              <a:cxnSpLocks/>
            </p:cNvCxnSpPr>
            <p:nvPr/>
          </p:nvCxnSpPr>
          <p:spPr>
            <a:xfrm flipH="1">
              <a:off x="6973472" y="2659615"/>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A867816-DDE2-454C-8470-CF21D907E6A9}"/>
                </a:ext>
              </a:extLst>
            </p:cNvPr>
            <p:cNvCxnSpPr>
              <a:cxnSpLocks/>
            </p:cNvCxnSpPr>
            <p:nvPr/>
          </p:nvCxnSpPr>
          <p:spPr>
            <a:xfrm flipH="1">
              <a:off x="6973472" y="4213132"/>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EEBD3D44-0526-4D3A-949A-728C11E4FB8C}"/>
                </a:ext>
              </a:extLst>
            </p:cNvPr>
            <p:cNvCxnSpPr>
              <a:cxnSpLocks/>
            </p:cNvCxnSpPr>
            <p:nvPr/>
          </p:nvCxnSpPr>
          <p:spPr>
            <a:xfrm flipH="1">
              <a:off x="6957771" y="5821312"/>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4A29893-E747-415E-B7C7-FD676635BE89}"/>
                </a:ext>
              </a:extLst>
            </p:cNvPr>
            <p:cNvSpPr/>
            <p:nvPr/>
          </p:nvSpPr>
          <p:spPr>
            <a:xfrm flipH="1">
              <a:off x="7295910" y="2473323"/>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sp>
          <p:nvSpPr>
            <p:cNvPr id="18" name="矩形 17">
              <a:extLst>
                <a:ext uri="{FF2B5EF4-FFF2-40B4-BE49-F238E27FC236}">
                  <a16:creationId xmlns:a16="http://schemas.microsoft.com/office/drawing/2014/main" id="{B7DED8C0-E4EF-4333-9031-9EE1388F4180}"/>
                </a:ext>
              </a:extLst>
            </p:cNvPr>
            <p:cNvSpPr/>
            <p:nvPr/>
          </p:nvSpPr>
          <p:spPr>
            <a:xfrm flipH="1">
              <a:off x="7295910" y="4022079"/>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cxnSp>
          <p:nvCxnSpPr>
            <p:cNvPr id="19" name="直線單箭頭接點 18">
              <a:extLst>
                <a:ext uri="{FF2B5EF4-FFF2-40B4-BE49-F238E27FC236}">
                  <a16:creationId xmlns:a16="http://schemas.microsoft.com/office/drawing/2014/main" id="{66DEE253-6842-451D-8E14-A846C3D6C35C}"/>
                </a:ext>
              </a:extLst>
            </p:cNvPr>
            <p:cNvCxnSpPr>
              <a:cxnSpLocks/>
              <a:stCxn id="34" idx="3"/>
              <a:endCxn id="17" idx="1"/>
            </p:cNvCxnSpPr>
            <p:nvPr/>
          </p:nvCxnSpPr>
          <p:spPr>
            <a:xfrm flipH="1" flipV="1">
              <a:off x="7665242" y="2657990"/>
              <a:ext cx="2067674" cy="3472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a16="http://schemas.microsoft.com/office/drawing/2014/main" id="{70B60786-2E72-4DA0-8C22-A103CF375478}"/>
                </a:ext>
              </a:extLst>
            </p:cNvPr>
            <p:cNvGrpSpPr/>
            <p:nvPr/>
          </p:nvGrpSpPr>
          <p:grpSpPr>
            <a:xfrm flipH="1">
              <a:off x="7313719" y="2862818"/>
              <a:ext cx="333714" cy="653404"/>
              <a:chOff x="5009975" y="3353595"/>
              <a:chExt cx="333714" cy="653404"/>
            </a:xfrm>
          </p:grpSpPr>
          <p:cxnSp>
            <p:nvCxnSpPr>
              <p:cNvPr id="21" name="直線單箭頭接點 20">
                <a:extLst>
                  <a:ext uri="{FF2B5EF4-FFF2-40B4-BE49-F238E27FC236}">
                    <a16:creationId xmlns:a16="http://schemas.microsoft.com/office/drawing/2014/main" id="{666D8D69-7494-49DD-80DD-69D57EB451A3}"/>
                  </a:ext>
                </a:extLst>
              </p:cNvPr>
              <p:cNvCxnSpPr>
                <a:cxnSpLocks/>
                <a:stCxn id="22"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3CF62821-8B25-4D8D-8C17-DB56775EBFC6}"/>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nvGrpSpPr>
            <p:cNvPr id="23" name="群組 22">
              <a:extLst>
                <a:ext uri="{FF2B5EF4-FFF2-40B4-BE49-F238E27FC236}">
                  <a16:creationId xmlns:a16="http://schemas.microsoft.com/office/drawing/2014/main" id="{416DA32E-7CEE-4757-BD9D-3F35756183FE}"/>
                </a:ext>
              </a:extLst>
            </p:cNvPr>
            <p:cNvGrpSpPr/>
            <p:nvPr/>
          </p:nvGrpSpPr>
          <p:grpSpPr>
            <a:xfrm flipH="1">
              <a:off x="7295910" y="4396845"/>
              <a:ext cx="333714" cy="653404"/>
              <a:chOff x="5009975" y="3353595"/>
              <a:chExt cx="333714" cy="653404"/>
            </a:xfrm>
          </p:grpSpPr>
          <p:cxnSp>
            <p:nvCxnSpPr>
              <p:cNvPr id="24" name="直線單箭頭接點 23">
                <a:extLst>
                  <a:ext uri="{FF2B5EF4-FFF2-40B4-BE49-F238E27FC236}">
                    <a16:creationId xmlns:a16="http://schemas.microsoft.com/office/drawing/2014/main" id="{37B9FF54-5EC7-456F-9CE0-D48FAEE51F3A}"/>
                  </a:ext>
                </a:extLst>
              </p:cNvPr>
              <p:cNvCxnSpPr>
                <a:cxnSpLocks/>
                <a:stCxn id="25"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934A028-B1A3-4BCB-A625-0AE4923B88B7}"/>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sp>
          <p:nvSpPr>
            <p:cNvPr id="26" name="矩形 25">
              <a:extLst>
                <a:ext uri="{FF2B5EF4-FFF2-40B4-BE49-F238E27FC236}">
                  <a16:creationId xmlns:a16="http://schemas.microsoft.com/office/drawing/2014/main" id="{45A5FAD0-12F8-4B4B-AC54-90B223ED9163}"/>
                </a:ext>
              </a:extLst>
            </p:cNvPr>
            <p:cNvSpPr/>
            <p:nvPr/>
          </p:nvSpPr>
          <p:spPr>
            <a:xfrm flipH="1">
              <a:off x="7280209" y="5630259"/>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27" name="群組 26">
              <a:extLst>
                <a:ext uri="{FF2B5EF4-FFF2-40B4-BE49-F238E27FC236}">
                  <a16:creationId xmlns:a16="http://schemas.microsoft.com/office/drawing/2014/main" id="{06737667-CF6A-4F61-AFB4-BC97F3C8FC76}"/>
                </a:ext>
              </a:extLst>
            </p:cNvPr>
            <p:cNvGrpSpPr/>
            <p:nvPr/>
          </p:nvGrpSpPr>
          <p:grpSpPr>
            <a:xfrm flipH="1">
              <a:off x="7322739" y="6005025"/>
              <a:ext cx="333714" cy="653404"/>
              <a:chOff x="5009975" y="3353595"/>
              <a:chExt cx="333714" cy="653404"/>
            </a:xfrm>
          </p:grpSpPr>
          <p:cxnSp>
            <p:nvCxnSpPr>
              <p:cNvPr id="28" name="直線單箭頭接點 27">
                <a:extLst>
                  <a:ext uri="{FF2B5EF4-FFF2-40B4-BE49-F238E27FC236}">
                    <a16:creationId xmlns:a16="http://schemas.microsoft.com/office/drawing/2014/main" id="{A8B3DF77-BFF6-4C99-A871-DA2392CA7C85}"/>
                  </a:ext>
                </a:extLst>
              </p:cNvPr>
              <p:cNvCxnSpPr>
                <a:cxnSpLocks/>
                <a:stCxn id="29"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E3F947A-240F-4ACC-85A7-5ACE7B55FC73}"/>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cxnSp>
          <p:nvCxnSpPr>
            <p:cNvPr id="30" name="直線單箭頭接點 29">
              <a:extLst>
                <a:ext uri="{FF2B5EF4-FFF2-40B4-BE49-F238E27FC236}">
                  <a16:creationId xmlns:a16="http://schemas.microsoft.com/office/drawing/2014/main" id="{045488A5-A395-4674-AE87-3E0E7D82DDB7}"/>
                </a:ext>
              </a:extLst>
            </p:cNvPr>
            <p:cNvCxnSpPr>
              <a:cxnSpLocks/>
              <a:stCxn id="37" idx="3"/>
              <a:endCxn id="17" idx="1"/>
            </p:cNvCxnSpPr>
            <p:nvPr/>
          </p:nvCxnSpPr>
          <p:spPr>
            <a:xfrm flipH="1" flipV="1">
              <a:off x="7665243" y="2657990"/>
              <a:ext cx="2068083" cy="1269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223F6C77-9492-4410-85C7-331D51A6BC82}"/>
                </a:ext>
              </a:extLst>
            </p:cNvPr>
            <p:cNvCxnSpPr>
              <a:cxnSpLocks/>
              <a:stCxn id="40" idx="3"/>
              <a:endCxn id="17" idx="1"/>
            </p:cNvCxnSpPr>
            <p:nvPr/>
          </p:nvCxnSpPr>
          <p:spPr>
            <a:xfrm flipH="1" flipV="1">
              <a:off x="7665242" y="2657990"/>
              <a:ext cx="2052404" cy="2182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4981EDED-29B5-4493-9A0C-E849C8A0BE3D}"/>
                </a:ext>
              </a:extLst>
            </p:cNvPr>
            <p:cNvGrpSpPr/>
            <p:nvPr/>
          </p:nvGrpSpPr>
          <p:grpSpPr>
            <a:xfrm flipH="1">
              <a:off x="9680435" y="2820537"/>
              <a:ext cx="369332" cy="394455"/>
              <a:chOff x="674398" y="1660770"/>
              <a:chExt cx="369332" cy="394455"/>
            </a:xfrm>
          </p:grpSpPr>
          <p:sp>
            <p:nvSpPr>
              <p:cNvPr id="33" name="矩形 32">
                <a:extLst>
                  <a:ext uri="{FF2B5EF4-FFF2-40B4-BE49-F238E27FC236}">
                    <a16:creationId xmlns:a16="http://schemas.microsoft.com/office/drawing/2014/main" id="{A370B1F6-008D-461E-A151-9344D6FD1F7E}"/>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31AC0DDE-0E81-4AC9-8A4B-6F8F168D4750}"/>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45" name="文字方塊 44">
                    <a:extLst>
                      <a:ext uri="{FF2B5EF4-FFF2-40B4-BE49-F238E27FC236}">
                        <a16:creationId xmlns:a16="http://schemas.microsoft.com/office/drawing/2014/main" id="{2D04B8AB-96C5-491E-B1A4-AC962F051F6E}"/>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6"/>
                    <a:stretch>
                      <a:fillRect l="-30000" r="-47500" b="-13115"/>
                    </a:stretch>
                  </a:blipFill>
                </p:spPr>
                <p:txBody>
                  <a:bodyPr/>
                  <a:lstStyle/>
                  <a:p>
                    <a:r>
                      <a:rPr lang="zh-TW" altLang="en-US">
                        <a:noFill/>
                      </a:rPr>
                      <a:t> </a:t>
                    </a:r>
                  </a:p>
                </p:txBody>
              </p:sp>
            </mc:Fallback>
          </mc:AlternateContent>
        </p:grpSp>
        <p:grpSp>
          <p:nvGrpSpPr>
            <p:cNvPr id="35" name="群組 34">
              <a:extLst>
                <a:ext uri="{FF2B5EF4-FFF2-40B4-BE49-F238E27FC236}">
                  <a16:creationId xmlns:a16="http://schemas.microsoft.com/office/drawing/2014/main" id="{04A66D20-21F8-4012-8864-3D2EE921E024}"/>
                </a:ext>
              </a:extLst>
            </p:cNvPr>
            <p:cNvGrpSpPr/>
            <p:nvPr/>
          </p:nvGrpSpPr>
          <p:grpSpPr>
            <a:xfrm flipH="1">
              <a:off x="9680844" y="3743123"/>
              <a:ext cx="369332" cy="394455"/>
              <a:chOff x="674398" y="1660770"/>
              <a:chExt cx="369332" cy="394455"/>
            </a:xfrm>
          </p:grpSpPr>
          <p:sp>
            <p:nvSpPr>
              <p:cNvPr id="36" name="矩形 35">
                <a:extLst>
                  <a:ext uri="{FF2B5EF4-FFF2-40B4-BE49-F238E27FC236}">
                    <a16:creationId xmlns:a16="http://schemas.microsoft.com/office/drawing/2014/main" id="{34A197C4-4C92-41AF-AE98-829F2E176488}"/>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9FDBB8E7-EA3E-4A64-B916-AD8676F3F3D8}"/>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48" name="文字方塊 47">
                    <a:extLst>
                      <a:ext uri="{FF2B5EF4-FFF2-40B4-BE49-F238E27FC236}">
                        <a16:creationId xmlns:a16="http://schemas.microsoft.com/office/drawing/2014/main" id="{D3D0CD43-FBDF-4347-A4B4-831BD4EBC126}"/>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7"/>
                    <a:stretch>
                      <a:fillRect l="-30000" r="-50000" b="-13115"/>
                    </a:stretch>
                  </a:blipFill>
                </p:spPr>
                <p:txBody>
                  <a:bodyPr/>
                  <a:lstStyle/>
                  <a:p>
                    <a:r>
                      <a:rPr lang="zh-TW" altLang="en-US">
                        <a:noFill/>
                      </a:rPr>
                      <a:t> </a:t>
                    </a:r>
                  </a:p>
                </p:txBody>
              </p:sp>
            </mc:Fallback>
          </mc:AlternateContent>
        </p:grpSp>
        <p:grpSp>
          <p:nvGrpSpPr>
            <p:cNvPr id="38" name="群組 37">
              <a:extLst>
                <a:ext uri="{FF2B5EF4-FFF2-40B4-BE49-F238E27FC236}">
                  <a16:creationId xmlns:a16="http://schemas.microsoft.com/office/drawing/2014/main" id="{7F5D6446-359E-44CA-8229-5FEF2A553488}"/>
                </a:ext>
              </a:extLst>
            </p:cNvPr>
            <p:cNvGrpSpPr/>
            <p:nvPr/>
          </p:nvGrpSpPr>
          <p:grpSpPr>
            <a:xfrm flipH="1">
              <a:off x="9665165" y="4655795"/>
              <a:ext cx="369332" cy="394455"/>
              <a:chOff x="674398" y="1660770"/>
              <a:chExt cx="369332" cy="394455"/>
            </a:xfrm>
          </p:grpSpPr>
          <p:sp>
            <p:nvSpPr>
              <p:cNvPr id="39" name="矩形 38">
                <a:extLst>
                  <a:ext uri="{FF2B5EF4-FFF2-40B4-BE49-F238E27FC236}">
                    <a16:creationId xmlns:a16="http://schemas.microsoft.com/office/drawing/2014/main" id="{6DDE8EE0-5D5F-41EC-8FB7-F35D0061D75C}"/>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B4668FF9-3BAE-4A03-A017-F08A5B5CD704}"/>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51" name="文字方塊 50">
                    <a:extLst>
                      <a:ext uri="{FF2B5EF4-FFF2-40B4-BE49-F238E27FC236}">
                        <a16:creationId xmlns:a16="http://schemas.microsoft.com/office/drawing/2014/main" id="{6BF62B09-990F-4444-91DE-ABC683CA8A3A}"/>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8"/>
                    <a:stretch>
                      <a:fillRect l="-33333" r="-53846" b="-13115"/>
                    </a:stretch>
                  </a:blipFill>
                </p:spPr>
                <p:txBody>
                  <a:bodyPr/>
                  <a:lstStyle/>
                  <a:p>
                    <a:r>
                      <a:rPr lang="zh-TW" altLang="en-US">
                        <a:noFill/>
                      </a:rPr>
                      <a:t> </a:t>
                    </a:r>
                  </a:p>
                </p:txBody>
              </p:sp>
            </mc:Fallback>
          </mc:AlternateContent>
        </p:grpSp>
        <p:cxnSp>
          <p:nvCxnSpPr>
            <p:cNvPr id="48" name="直線單箭頭接點 47">
              <a:extLst>
                <a:ext uri="{FF2B5EF4-FFF2-40B4-BE49-F238E27FC236}">
                  <a16:creationId xmlns:a16="http://schemas.microsoft.com/office/drawing/2014/main" id="{64ED31B5-ADA3-4790-B2DC-14F0377DEED8}"/>
                </a:ext>
              </a:extLst>
            </p:cNvPr>
            <p:cNvCxnSpPr>
              <a:cxnSpLocks/>
              <a:stCxn id="33" idx="3"/>
              <a:endCxn id="18" idx="1"/>
            </p:cNvCxnSpPr>
            <p:nvPr/>
          </p:nvCxnSpPr>
          <p:spPr>
            <a:xfrm flipH="1">
              <a:off x="7665243" y="3030325"/>
              <a:ext cx="2015193" cy="1176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8867F2D-953B-4EE4-B304-F1ABA76B4B43}"/>
                </a:ext>
              </a:extLst>
            </p:cNvPr>
            <p:cNvCxnSpPr>
              <a:cxnSpLocks/>
              <a:stCxn id="36" idx="3"/>
              <a:endCxn id="18" idx="1"/>
            </p:cNvCxnSpPr>
            <p:nvPr/>
          </p:nvCxnSpPr>
          <p:spPr>
            <a:xfrm flipH="1">
              <a:off x="7665242" y="3952911"/>
              <a:ext cx="2015602" cy="253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A45623EC-6098-4807-A3D6-0C5C813741C7}"/>
                </a:ext>
              </a:extLst>
            </p:cNvPr>
            <p:cNvCxnSpPr>
              <a:cxnSpLocks/>
              <a:stCxn id="40" idx="3"/>
            </p:cNvCxnSpPr>
            <p:nvPr/>
          </p:nvCxnSpPr>
          <p:spPr>
            <a:xfrm flipH="1" flipV="1">
              <a:off x="7759230" y="4296378"/>
              <a:ext cx="1958417" cy="544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11A4DE8-576A-4654-B144-0EA94E815E54}"/>
                </a:ext>
              </a:extLst>
            </p:cNvPr>
            <p:cNvCxnSpPr>
              <a:cxnSpLocks/>
              <a:stCxn id="33" idx="3"/>
              <a:endCxn id="26" idx="1"/>
            </p:cNvCxnSpPr>
            <p:nvPr/>
          </p:nvCxnSpPr>
          <p:spPr>
            <a:xfrm flipH="1">
              <a:off x="7649541" y="3030325"/>
              <a:ext cx="2030894" cy="2784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F9DAC9AB-3882-4D21-A5B4-CDA4DBF7A59C}"/>
                </a:ext>
              </a:extLst>
            </p:cNvPr>
            <p:cNvCxnSpPr>
              <a:cxnSpLocks/>
              <a:stCxn id="36" idx="3"/>
              <a:endCxn id="26" idx="1"/>
            </p:cNvCxnSpPr>
            <p:nvPr/>
          </p:nvCxnSpPr>
          <p:spPr>
            <a:xfrm flipH="1">
              <a:off x="7649542" y="3952911"/>
              <a:ext cx="2031303" cy="1862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E412A7E-7098-4690-92B7-67F8927CE2C0}"/>
                </a:ext>
              </a:extLst>
            </p:cNvPr>
            <p:cNvCxnSpPr>
              <a:cxnSpLocks/>
              <a:stCxn id="40" idx="3"/>
              <a:endCxn id="26" idx="1"/>
            </p:cNvCxnSpPr>
            <p:nvPr/>
          </p:nvCxnSpPr>
          <p:spPr>
            <a:xfrm flipH="1">
              <a:off x="7649542" y="4840461"/>
              <a:ext cx="2068105" cy="974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49EDECE7-A1FA-419A-95AF-083F6084FFAE}"/>
                    </a:ext>
                  </a:extLst>
                </p:cNvPr>
                <p:cNvSpPr txBox="1"/>
                <p:nvPr/>
              </p:nvSpPr>
              <p:spPr>
                <a:xfrm flipH="1">
                  <a:off x="6612910" y="2386863"/>
                  <a:ext cx="332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54" name="文字方塊 53">
                  <a:extLst>
                    <a:ext uri="{FF2B5EF4-FFF2-40B4-BE49-F238E27FC236}">
                      <a16:creationId xmlns:a16="http://schemas.microsoft.com/office/drawing/2014/main" id="{49EDECE7-A1FA-419A-95AF-083F6084FFAE}"/>
                    </a:ext>
                  </a:extLst>
                </p:cNvPr>
                <p:cNvSpPr txBox="1">
                  <a:spLocks noRot="1" noChangeAspect="1" noMove="1" noResize="1" noEditPoints="1" noAdjustHandles="1" noChangeArrowheads="1" noChangeShapeType="1" noTextEdit="1"/>
                </p:cNvSpPr>
                <p:nvPr/>
              </p:nvSpPr>
              <p:spPr>
                <a:xfrm flipH="1">
                  <a:off x="6612910" y="2386863"/>
                  <a:ext cx="332527" cy="369332"/>
                </a:xfrm>
                <a:prstGeom prst="rect">
                  <a:avLst/>
                </a:prstGeom>
                <a:blipFill>
                  <a:blip r:embed="rId9"/>
                  <a:stretch>
                    <a:fillRect l="-14000" r="-12000" b="-33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97E39A61-3ADE-463B-9613-470BFF47B77A}"/>
                    </a:ext>
                  </a:extLst>
                </p:cNvPr>
                <p:cNvSpPr txBox="1"/>
                <p:nvPr/>
              </p:nvSpPr>
              <p:spPr>
                <a:xfrm flipH="1">
                  <a:off x="6625498" y="3952911"/>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55" name="文字方塊 54">
                  <a:extLst>
                    <a:ext uri="{FF2B5EF4-FFF2-40B4-BE49-F238E27FC236}">
                      <a16:creationId xmlns:a16="http://schemas.microsoft.com/office/drawing/2014/main" id="{97E39A61-3ADE-463B-9613-470BFF47B77A}"/>
                    </a:ext>
                  </a:extLst>
                </p:cNvPr>
                <p:cNvSpPr txBox="1">
                  <a:spLocks noRot="1" noChangeAspect="1" noMove="1" noResize="1" noEditPoints="1" noAdjustHandles="1" noChangeArrowheads="1" noChangeShapeType="1" noTextEdit="1"/>
                </p:cNvSpPr>
                <p:nvPr/>
              </p:nvSpPr>
              <p:spPr>
                <a:xfrm flipH="1">
                  <a:off x="6625498" y="3952911"/>
                  <a:ext cx="339644" cy="369332"/>
                </a:xfrm>
                <a:prstGeom prst="rect">
                  <a:avLst/>
                </a:prstGeom>
                <a:blipFill>
                  <a:blip r:embed="rId10"/>
                  <a:stretch>
                    <a:fillRect l="-15686" r="-9804" b="-33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B96A73ED-251D-4586-8FFF-302355A0AE0D}"/>
                    </a:ext>
                  </a:extLst>
                </p:cNvPr>
                <p:cNvSpPr txBox="1"/>
                <p:nvPr/>
              </p:nvSpPr>
              <p:spPr>
                <a:xfrm flipH="1">
                  <a:off x="6612798" y="5578511"/>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56" name="文字方塊 55">
                  <a:extLst>
                    <a:ext uri="{FF2B5EF4-FFF2-40B4-BE49-F238E27FC236}">
                      <a16:creationId xmlns:a16="http://schemas.microsoft.com/office/drawing/2014/main" id="{B96A73ED-251D-4586-8FFF-302355A0AE0D}"/>
                    </a:ext>
                  </a:extLst>
                </p:cNvPr>
                <p:cNvSpPr txBox="1">
                  <a:spLocks noRot="1" noChangeAspect="1" noMove="1" noResize="1" noEditPoints="1" noAdjustHandles="1" noChangeArrowheads="1" noChangeShapeType="1" noTextEdit="1"/>
                </p:cNvSpPr>
                <p:nvPr/>
              </p:nvSpPr>
              <p:spPr>
                <a:xfrm flipH="1">
                  <a:off x="6612798" y="5578511"/>
                  <a:ext cx="339644" cy="369332"/>
                </a:xfrm>
                <a:prstGeom prst="rect">
                  <a:avLst/>
                </a:prstGeom>
                <a:blipFill>
                  <a:blip r:embed="rId11"/>
                  <a:stretch>
                    <a:fillRect l="-15686" r="-9804" b="-36538"/>
                  </a:stretch>
                </a:blipFill>
              </p:spPr>
              <p:txBody>
                <a:bodyPr/>
                <a:lstStyle/>
                <a:p>
                  <a:r>
                    <a:rPr lang="zh-CN" altLang="en-US">
                      <a:noFill/>
                    </a:rPr>
                    <a:t> </a:t>
                  </a:r>
                </a:p>
              </p:txBody>
            </p:sp>
          </mc:Fallback>
        </mc:AlternateContent>
        <p:sp>
          <p:nvSpPr>
            <p:cNvPr id="57" name="橢圓 56">
              <a:extLst>
                <a:ext uri="{FF2B5EF4-FFF2-40B4-BE49-F238E27FC236}">
                  <a16:creationId xmlns:a16="http://schemas.microsoft.com/office/drawing/2014/main" id="{1EAB9FA8-B022-480E-B090-35D43B34CC05}"/>
                </a:ext>
              </a:extLst>
            </p:cNvPr>
            <p:cNvSpPr/>
            <p:nvPr/>
          </p:nvSpPr>
          <p:spPr>
            <a:xfrm>
              <a:off x="5490788" y="2286000"/>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72DAFBE1-7F35-406F-B254-F1F2E2556CF0}"/>
                </a:ext>
              </a:extLst>
            </p:cNvPr>
            <p:cNvSpPr/>
            <p:nvPr/>
          </p:nvSpPr>
          <p:spPr>
            <a:xfrm>
              <a:off x="5498382" y="3818714"/>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5E27821D-1474-49C4-91D0-CA51B78514AB}"/>
                </a:ext>
              </a:extLst>
            </p:cNvPr>
            <p:cNvSpPr/>
            <p:nvPr/>
          </p:nvSpPr>
          <p:spPr>
            <a:xfrm>
              <a:off x="5516539" y="5415329"/>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60" name="直線單箭頭接點 59">
              <a:extLst>
                <a:ext uri="{FF2B5EF4-FFF2-40B4-BE49-F238E27FC236}">
                  <a16:creationId xmlns:a16="http://schemas.microsoft.com/office/drawing/2014/main" id="{D93B9868-9F66-485E-963A-1B085DC45961}"/>
                </a:ext>
              </a:extLst>
            </p:cNvPr>
            <p:cNvCxnSpPr>
              <a:cxnSpLocks/>
            </p:cNvCxnSpPr>
            <p:nvPr/>
          </p:nvCxnSpPr>
          <p:spPr>
            <a:xfrm flipH="1">
              <a:off x="6182503" y="5763759"/>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E626A449-65CD-4D54-AEB6-0193C84EA54D}"/>
                    </a:ext>
                  </a:extLst>
                </p:cNvPr>
                <p:cNvSpPr txBox="1"/>
                <p:nvPr/>
              </p:nvSpPr>
              <p:spPr>
                <a:xfrm flipH="1">
                  <a:off x="4717650" y="2361143"/>
                  <a:ext cx="3919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61" name="文字方塊 60">
                  <a:extLst>
                    <a:ext uri="{FF2B5EF4-FFF2-40B4-BE49-F238E27FC236}">
                      <a16:creationId xmlns:a16="http://schemas.microsoft.com/office/drawing/2014/main" id="{E626A449-65CD-4D54-AEB6-0193C84EA54D}"/>
                    </a:ext>
                  </a:extLst>
                </p:cNvPr>
                <p:cNvSpPr txBox="1">
                  <a:spLocks noRot="1" noChangeAspect="1" noMove="1" noResize="1" noEditPoints="1" noAdjustHandles="1" noChangeArrowheads="1" noChangeShapeType="1" noTextEdit="1"/>
                </p:cNvSpPr>
                <p:nvPr/>
              </p:nvSpPr>
              <p:spPr>
                <a:xfrm flipH="1">
                  <a:off x="4717650" y="2361143"/>
                  <a:ext cx="391967" cy="369332"/>
                </a:xfrm>
                <a:prstGeom prst="rect">
                  <a:avLst/>
                </a:prstGeom>
                <a:blipFill>
                  <a:blip r:embed="rId12"/>
                  <a:stretch>
                    <a:fillRect l="-15517" r="-10345" b="-33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330D7DD9-5C15-41E3-BA90-7E78F5925BF1}"/>
                    </a:ext>
                  </a:extLst>
                </p:cNvPr>
                <p:cNvSpPr txBox="1"/>
                <p:nvPr/>
              </p:nvSpPr>
              <p:spPr>
                <a:xfrm flipH="1">
                  <a:off x="4700039" y="3984339"/>
                  <a:ext cx="3990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62" name="文字方塊 61">
                  <a:extLst>
                    <a:ext uri="{FF2B5EF4-FFF2-40B4-BE49-F238E27FC236}">
                      <a16:creationId xmlns:a16="http://schemas.microsoft.com/office/drawing/2014/main" id="{330D7DD9-5C15-41E3-BA90-7E78F5925BF1}"/>
                    </a:ext>
                  </a:extLst>
                </p:cNvPr>
                <p:cNvSpPr txBox="1">
                  <a:spLocks noRot="1" noChangeAspect="1" noMove="1" noResize="1" noEditPoints="1" noAdjustHandles="1" noChangeArrowheads="1" noChangeShapeType="1" noTextEdit="1"/>
                </p:cNvSpPr>
                <p:nvPr/>
              </p:nvSpPr>
              <p:spPr>
                <a:xfrm flipH="1">
                  <a:off x="4700039" y="3984339"/>
                  <a:ext cx="399084" cy="369332"/>
                </a:xfrm>
                <a:prstGeom prst="rect">
                  <a:avLst/>
                </a:prstGeom>
                <a:blipFill>
                  <a:blip r:embed="rId13"/>
                  <a:stretch>
                    <a:fillRect l="-13559" r="-10169" b="-33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D33B33F2-8CB9-41C3-BF4E-18C43DB50291}"/>
                    </a:ext>
                  </a:extLst>
                </p:cNvPr>
                <p:cNvSpPr txBox="1"/>
                <p:nvPr/>
              </p:nvSpPr>
              <p:spPr>
                <a:xfrm flipH="1">
                  <a:off x="4711203" y="5565792"/>
                  <a:ext cx="3990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63" name="文字方塊 62">
                  <a:extLst>
                    <a:ext uri="{FF2B5EF4-FFF2-40B4-BE49-F238E27FC236}">
                      <a16:creationId xmlns:a16="http://schemas.microsoft.com/office/drawing/2014/main" id="{D33B33F2-8CB9-41C3-BF4E-18C43DB50291}"/>
                    </a:ext>
                  </a:extLst>
                </p:cNvPr>
                <p:cNvSpPr txBox="1">
                  <a:spLocks noRot="1" noChangeAspect="1" noMove="1" noResize="1" noEditPoints="1" noAdjustHandles="1" noChangeArrowheads="1" noChangeShapeType="1" noTextEdit="1"/>
                </p:cNvSpPr>
                <p:nvPr/>
              </p:nvSpPr>
              <p:spPr>
                <a:xfrm flipH="1">
                  <a:off x="4711203" y="5565792"/>
                  <a:ext cx="399084" cy="369332"/>
                </a:xfrm>
                <a:prstGeom prst="rect">
                  <a:avLst/>
                </a:prstGeom>
                <a:blipFill>
                  <a:blip r:embed="rId14"/>
                  <a:stretch>
                    <a:fillRect l="-15254" r="-10169" b="-33962"/>
                  </a:stretch>
                </a:blipFill>
              </p:spPr>
              <p:txBody>
                <a:bodyPr/>
                <a:lstStyle/>
                <a:p>
                  <a:r>
                    <a:rPr lang="zh-CN" altLang="en-US">
                      <a:noFill/>
                    </a:rPr>
                    <a:t> </a:t>
                  </a:r>
                </a:p>
              </p:txBody>
            </p:sp>
          </mc:Fallback>
        </mc:AlternateContent>
        <p:cxnSp>
          <p:nvCxnSpPr>
            <p:cNvPr id="64" name="直線單箭頭接點 63">
              <a:extLst>
                <a:ext uri="{FF2B5EF4-FFF2-40B4-BE49-F238E27FC236}">
                  <a16:creationId xmlns:a16="http://schemas.microsoft.com/office/drawing/2014/main" id="{D1D8A924-F0C7-4CDB-B046-D8060CB519C0}"/>
                </a:ext>
              </a:extLst>
            </p:cNvPr>
            <p:cNvCxnSpPr>
              <a:cxnSpLocks/>
            </p:cNvCxnSpPr>
            <p:nvPr/>
          </p:nvCxnSpPr>
          <p:spPr>
            <a:xfrm flipH="1">
              <a:off x="6201219" y="4135891"/>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583E4ECF-5908-4382-85A5-DBBBB70B5370}"/>
                </a:ext>
              </a:extLst>
            </p:cNvPr>
            <p:cNvCxnSpPr>
              <a:cxnSpLocks/>
            </p:cNvCxnSpPr>
            <p:nvPr/>
          </p:nvCxnSpPr>
          <p:spPr>
            <a:xfrm flipH="1">
              <a:off x="6185176" y="2583804"/>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3A019346-3CDE-452E-8498-9168C9C28366}"/>
                </a:ext>
              </a:extLst>
            </p:cNvPr>
            <p:cNvGrpSpPr/>
            <p:nvPr/>
          </p:nvGrpSpPr>
          <p:grpSpPr>
            <a:xfrm>
              <a:off x="5083598" y="2605087"/>
              <a:ext cx="370685" cy="3179955"/>
              <a:chOff x="4988328" y="936328"/>
              <a:chExt cx="370685" cy="3179955"/>
            </a:xfrm>
          </p:grpSpPr>
          <p:cxnSp>
            <p:nvCxnSpPr>
              <p:cNvPr id="67" name="直線單箭頭接點 66">
                <a:extLst>
                  <a:ext uri="{FF2B5EF4-FFF2-40B4-BE49-F238E27FC236}">
                    <a16:creationId xmlns:a16="http://schemas.microsoft.com/office/drawing/2014/main" id="{A5D1C7B1-B716-401D-8C3C-2F72BD2205F7}"/>
                  </a:ext>
                </a:extLst>
              </p:cNvPr>
              <p:cNvCxnSpPr>
                <a:cxnSpLocks/>
              </p:cNvCxnSpPr>
              <p:nvPr/>
            </p:nvCxnSpPr>
            <p:spPr>
              <a:xfrm flipH="1">
                <a:off x="4988328" y="4116283"/>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90C14641-CCF3-4FA9-A540-413131615CC4}"/>
                  </a:ext>
                </a:extLst>
              </p:cNvPr>
              <p:cNvCxnSpPr>
                <a:cxnSpLocks/>
              </p:cNvCxnSpPr>
              <p:nvPr/>
            </p:nvCxnSpPr>
            <p:spPr>
              <a:xfrm flipH="1">
                <a:off x="5007044" y="2488415"/>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A83DD06B-E867-4DAC-90BC-24B767C246CD}"/>
                  </a:ext>
                </a:extLst>
              </p:cNvPr>
              <p:cNvCxnSpPr>
                <a:cxnSpLocks/>
              </p:cNvCxnSpPr>
              <p:nvPr/>
            </p:nvCxnSpPr>
            <p:spPr>
              <a:xfrm flipH="1">
                <a:off x="4991001" y="936328"/>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手繪多邊形 108">
              <a:extLst>
                <a:ext uri="{FF2B5EF4-FFF2-40B4-BE49-F238E27FC236}">
                  <a16:creationId xmlns:a16="http://schemas.microsoft.com/office/drawing/2014/main" id="{5A758FBD-C853-47D0-8D19-84BDD067EDBB}"/>
                </a:ext>
              </a:extLst>
            </p:cNvPr>
            <p:cNvSpPr/>
            <p:nvPr/>
          </p:nvSpPr>
          <p:spPr>
            <a:xfrm>
              <a:off x="5567648" y="241835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108">
              <a:extLst>
                <a:ext uri="{FF2B5EF4-FFF2-40B4-BE49-F238E27FC236}">
                  <a16:creationId xmlns:a16="http://schemas.microsoft.com/office/drawing/2014/main" id="{0C038C29-3C30-4884-95DE-466D2C1D8E8D}"/>
                </a:ext>
              </a:extLst>
            </p:cNvPr>
            <p:cNvSpPr/>
            <p:nvPr/>
          </p:nvSpPr>
          <p:spPr>
            <a:xfrm>
              <a:off x="5578841" y="397190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108">
              <a:extLst>
                <a:ext uri="{FF2B5EF4-FFF2-40B4-BE49-F238E27FC236}">
                  <a16:creationId xmlns:a16="http://schemas.microsoft.com/office/drawing/2014/main" id="{48C13C63-8FA1-44B6-A8E6-4F4E4A3AE03F}"/>
                </a:ext>
              </a:extLst>
            </p:cNvPr>
            <p:cNvSpPr/>
            <p:nvPr/>
          </p:nvSpPr>
          <p:spPr>
            <a:xfrm>
              <a:off x="5602985" y="557465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9" name="直線單箭頭接點 78">
              <a:extLst>
                <a:ext uri="{FF2B5EF4-FFF2-40B4-BE49-F238E27FC236}">
                  <a16:creationId xmlns:a16="http://schemas.microsoft.com/office/drawing/2014/main" id="{EA6742E3-2C26-4AF8-9CFC-F596211C306A}"/>
                </a:ext>
              </a:extLst>
            </p:cNvPr>
            <p:cNvCxnSpPr>
              <a:cxnSpLocks/>
            </p:cNvCxnSpPr>
            <p:nvPr/>
          </p:nvCxnSpPr>
          <p:spPr>
            <a:xfrm flipH="1">
              <a:off x="2968015" y="2580647"/>
              <a:ext cx="17131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495221D5-C5DE-4301-BF37-C2744DD1BD7B}"/>
                </a:ext>
              </a:extLst>
            </p:cNvPr>
            <p:cNvSpPr/>
            <p:nvPr/>
          </p:nvSpPr>
          <p:spPr>
            <a:xfrm flipH="1">
              <a:off x="1884743" y="2408358"/>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A41713D5-32A1-4ABA-A67C-1D86CDA964EB}"/>
                    </a:ext>
                  </a:extLst>
                </p:cNvPr>
                <p:cNvSpPr txBox="1"/>
                <p:nvPr/>
              </p:nvSpPr>
              <p:spPr>
                <a:xfrm flipH="1">
                  <a:off x="1912923" y="2358769"/>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86" name="文字方塊 85">
                  <a:extLst>
                    <a:ext uri="{FF2B5EF4-FFF2-40B4-BE49-F238E27FC236}">
                      <a16:creationId xmlns:a16="http://schemas.microsoft.com/office/drawing/2014/main" id="{A41713D5-32A1-4ABA-A67C-1D86CDA964EB}"/>
                    </a:ext>
                  </a:extLst>
                </p:cNvPr>
                <p:cNvSpPr txBox="1">
                  <a:spLocks noRot="1" noChangeAspect="1" noMove="1" noResize="1" noEditPoints="1" noAdjustHandles="1" noChangeArrowheads="1" noChangeShapeType="1" noTextEdit="1"/>
                </p:cNvSpPr>
                <p:nvPr/>
              </p:nvSpPr>
              <p:spPr>
                <a:xfrm flipH="1">
                  <a:off x="1912923" y="2358769"/>
                  <a:ext cx="382669" cy="369332"/>
                </a:xfrm>
                <a:prstGeom prst="rect">
                  <a:avLst/>
                </a:prstGeom>
                <a:blipFill>
                  <a:blip r:embed="rId15"/>
                  <a:stretch>
                    <a:fillRect l="-24561" r="-8772" b="-47170"/>
                  </a:stretch>
                </a:blipFill>
              </p:spPr>
              <p:txBody>
                <a:bodyPr/>
                <a:lstStyle/>
                <a:p>
                  <a:r>
                    <a:rPr lang="zh-CN" altLang="en-US">
                      <a:noFill/>
                    </a:rPr>
                    <a:t> </a:t>
                  </a:r>
                </a:p>
              </p:txBody>
            </p:sp>
          </mc:Fallback>
        </mc:AlternateContent>
        <p:cxnSp>
          <p:nvCxnSpPr>
            <p:cNvPr id="97" name="直線單箭頭接點 96">
              <a:extLst>
                <a:ext uri="{FF2B5EF4-FFF2-40B4-BE49-F238E27FC236}">
                  <a16:creationId xmlns:a16="http://schemas.microsoft.com/office/drawing/2014/main" id="{5778CD46-43A0-4F63-B311-E8D365A708B8}"/>
                </a:ext>
              </a:extLst>
            </p:cNvPr>
            <p:cNvCxnSpPr>
              <a:cxnSpLocks/>
            </p:cNvCxnSpPr>
            <p:nvPr/>
          </p:nvCxnSpPr>
          <p:spPr>
            <a:xfrm flipH="1">
              <a:off x="2276245" y="2604946"/>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D8FAF2CA-C545-4F7B-B851-D9CB6AE7649C}"/>
                </a:ext>
              </a:extLst>
            </p:cNvPr>
            <p:cNvSpPr/>
            <p:nvPr/>
          </p:nvSpPr>
          <p:spPr>
            <a:xfrm flipH="1">
              <a:off x="2598683" y="2418654"/>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99" name="群組 98">
              <a:extLst>
                <a:ext uri="{FF2B5EF4-FFF2-40B4-BE49-F238E27FC236}">
                  <a16:creationId xmlns:a16="http://schemas.microsoft.com/office/drawing/2014/main" id="{317AC5B4-43AA-4EC2-ADF8-2EF072266CF7}"/>
                </a:ext>
              </a:extLst>
            </p:cNvPr>
            <p:cNvGrpSpPr/>
            <p:nvPr/>
          </p:nvGrpSpPr>
          <p:grpSpPr>
            <a:xfrm flipH="1">
              <a:off x="2616492" y="2808149"/>
              <a:ext cx="333714" cy="653404"/>
              <a:chOff x="5009975" y="3353595"/>
              <a:chExt cx="333714" cy="653404"/>
            </a:xfrm>
          </p:grpSpPr>
          <p:cxnSp>
            <p:nvCxnSpPr>
              <p:cNvPr id="100" name="直線單箭頭接點 99">
                <a:extLst>
                  <a:ext uri="{FF2B5EF4-FFF2-40B4-BE49-F238E27FC236}">
                    <a16:creationId xmlns:a16="http://schemas.microsoft.com/office/drawing/2014/main" id="{57C38F3B-59B7-4557-A442-C5E67335253F}"/>
                  </a:ext>
                </a:extLst>
              </p:cNvPr>
              <p:cNvCxnSpPr>
                <a:cxnSpLocks/>
                <a:stCxn id="101"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62DED6AB-6079-4FF3-8ACD-9C58DBF0C6E0}"/>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nvGrpSpPr>
            <p:cNvPr id="3" name="群組 2">
              <a:extLst>
                <a:ext uri="{FF2B5EF4-FFF2-40B4-BE49-F238E27FC236}">
                  <a16:creationId xmlns:a16="http://schemas.microsoft.com/office/drawing/2014/main" id="{77C984FD-7F96-43DA-AF88-B50E5C59813A}"/>
                </a:ext>
              </a:extLst>
            </p:cNvPr>
            <p:cNvGrpSpPr/>
            <p:nvPr/>
          </p:nvGrpSpPr>
          <p:grpSpPr>
            <a:xfrm>
              <a:off x="1892099" y="3981965"/>
              <a:ext cx="1074486" cy="1065344"/>
              <a:chOff x="368099" y="3618484"/>
              <a:chExt cx="1074486" cy="1065344"/>
            </a:xfrm>
          </p:grpSpPr>
          <p:sp>
            <p:nvSpPr>
              <p:cNvPr id="83" name="矩形 82">
                <a:extLst>
                  <a:ext uri="{FF2B5EF4-FFF2-40B4-BE49-F238E27FC236}">
                    <a16:creationId xmlns:a16="http://schemas.microsoft.com/office/drawing/2014/main" id="{113CBC0E-692C-4F3C-B5CE-41AC53BE739C}"/>
                  </a:ext>
                </a:extLst>
              </p:cNvPr>
              <p:cNvSpPr/>
              <p:nvPr/>
            </p:nvSpPr>
            <p:spPr>
              <a:xfrm flipH="1">
                <a:off x="368099" y="3638200"/>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AC32CCA-32B8-4E0A-93E9-008A3A887154}"/>
                      </a:ext>
                    </a:extLst>
                  </p:cNvPr>
                  <p:cNvSpPr txBox="1"/>
                  <p:nvPr/>
                </p:nvSpPr>
                <p:spPr>
                  <a:xfrm flipH="1">
                    <a:off x="371312" y="3618484"/>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87" name="文字方塊 86">
                    <a:extLst>
                      <a:ext uri="{FF2B5EF4-FFF2-40B4-BE49-F238E27FC236}">
                        <a16:creationId xmlns:a16="http://schemas.microsoft.com/office/drawing/2014/main" id="{BAC32CCA-32B8-4E0A-93E9-008A3A887154}"/>
                      </a:ext>
                    </a:extLst>
                  </p:cNvPr>
                  <p:cNvSpPr txBox="1">
                    <a:spLocks noRot="1" noChangeAspect="1" noMove="1" noResize="1" noEditPoints="1" noAdjustHandles="1" noChangeArrowheads="1" noChangeShapeType="1" noTextEdit="1"/>
                  </p:cNvSpPr>
                  <p:nvPr/>
                </p:nvSpPr>
                <p:spPr>
                  <a:xfrm flipH="1">
                    <a:off x="371312" y="3618484"/>
                    <a:ext cx="389787" cy="369332"/>
                  </a:xfrm>
                  <a:prstGeom prst="rect">
                    <a:avLst/>
                  </a:prstGeom>
                  <a:blipFill>
                    <a:blip r:embed="rId16"/>
                    <a:stretch>
                      <a:fillRect l="-17188" r="-3125" b="-30000"/>
                    </a:stretch>
                  </a:blipFill>
                </p:spPr>
                <p:txBody>
                  <a:bodyPr/>
                  <a:lstStyle/>
                  <a:p>
                    <a:r>
                      <a:rPr lang="zh-CN" altLang="en-US">
                        <a:noFill/>
                      </a:rPr>
                      <a:t> </a:t>
                    </a:r>
                  </a:p>
                </p:txBody>
              </p:sp>
            </mc:Fallback>
          </mc:AlternateContent>
          <p:cxnSp>
            <p:nvCxnSpPr>
              <p:cNvPr id="102" name="直線單箭頭接點 101">
                <a:extLst>
                  <a:ext uri="{FF2B5EF4-FFF2-40B4-BE49-F238E27FC236}">
                    <a16:creationId xmlns:a16="http://schemas.microsoft.com/office/drawing/2014/main" id="{8254BF1D-1530-4150-AEEF-C658AA0BF901}"/>
                  </a:ext>
                </a:extLst>
              </p:cNvPr>
              <p:cNvCxnSpPr>
                <a:cxnSpLocks/>
              </p:cNvCxnSpPr>
              <p:nvPr/>
            </p:nvCxnSpPr>
            <p:spPr>
              <a:xfrm flipH="1">
                <a:off x="750815" y="3827221"/>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3F19E76A-0AFA-4C6B-AECF-EFC7DA3DC06D}"/>
                  </a:ext>
                </a:extLst>
              </p:cNvPr>
              <p:cNvSpPr/>
              <p:nvPr/>
            </p:nvSpPr>
            <p:spPr>
              <a:xfrm flipH="1">
                <a:off x="1073253" y="3640929"/>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104" name="群組 103">
                <a:extLst>
                  <a:ext uri="{FF2B5EF4-FFF2-40B4-BE49-F238E27FC236}">
                    <a16:creationId xmlns:a16="http://schemas.microsoft.com/office/drawing/2014/main" id="{2BB99393-99D3-4FB0-85A0-A6745DF3ACF6}"/>
                  </a:ext>
                </a:extLst>
              </p:cNvPr>
              <p:cNvGrpSpPr/>
              <p:nvPr/>
            </p:nvGrpSpPr>
            <p:grpSpPr>
              <a:xfrm flipH="1">
                <a:off x="1091062" y="4030424"/>
                <a:ext cx="333714" cy="653404"/>
                <a:chOff x="5009975" y="3353595"/>
                <a:chExt cx="333714" cy="653404"/>
              </a:xfrm>
            </p:grpSpPr>
            <p:cxnSp>
              <p:nvCxnSpPr>
                <p:cNvPr id="105" name="直線單箭頭接點 104">
                  <a:extLst>
                    <a:ext uri="{FF2B5EF4-FFF2-40B4-BE49-F238E27FC236}">
                      <a16:creationId xmlns:a16="http://schemas.microsoft.com/office/drawing/2014/main" id="{97F9C901-5BB2-4A4B-8558-C1936811546C}"/>
                    </a:ext>
                  </a:extLst>
                </p:cNvPr>
                <p:cNvCxnSpPr>
                  <a:cxnSpLocks/>
                  <a:stCxn id="106"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039205F2-E950-4BFB-8858-4BC698B2E2E6}"/>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grpSp>
          <p:nvGrpSpPr>
            <p:cNvPr id="6" name="群組 5">
              <a:extLst>
                <a:ext uri="{FF2B5EF4-FFF2-40B4-BE49-F238E27FC236}">
                  <a16:creationId xmlns:a16="http://schemas.microsoft.com/office/drawing/2014/main" id="{9E4C50E8-CCBD-4ECD-B36D-3F40C8AEA102}"/>
                </a:ext>
              </a:extLst>
            </p:cNvPr>
            <p:cNvGrpSpPr/>
            <p:nvPr/>
          </p:nvGrpSpPr>
          <p:grpSpPr>
            <a:xfrm>
              <a:off x="1899344" y="5580672"/>
              <a:ext cx="1082682" cy="1072085"/>
              <a:chOff x="375344" y="5217190"/>
              <a:chExt cx="1082682" cy="1072085"/>
            </a:xfrm>
          </p:grpSpPr>
          <p:sp>
            <p:nvSpPr>
              <p:cNvPr id="82" name="矩形 81">
                <a:extLst>
                  <a:ext uri="{FF2B5EF4-FFF2-40B4-BE49-F238E27FC236}">
                    <a16:creationId xmlns:a16="http://schemas.microsoft.com/office/drawing/2014/main" id="{DA778A46-E5DA-417E-86D1-9CCAE43E864F}"/>
                  </a:ext>
                </a:extLst>
              </p:cNvPr>
              <p:cNvSpPr/>
              <p:nvPr/>
            </p:nvSpPr>
            <p:spPr>
              <a:xfrm flipH="1">
                <a:off x="375344" y="5248776"/>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C3D20CD9-C3E0-4E20-B2BC-4EBAAF191A12}"/>
                      </a:ext>
                    </a:extLst>
                  </p:cNvPr>
                  <p:cNvSpPr txBox="1"/>
                  <p:nvPr/>
                </p:nvSpPr>
                <p:spPr>
                  <a:xfrm flipH="1">
                    <a:off x="382476" y="5217190"/>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C3D20CD9-C3E0-4E20-B2BC-4EBAAF191A12}"/>
                      </a:ext>
                    </a:extLst>
                  </p:cNvPr>
                  <p:cNvSpPr txBox="1">
                    <a:spLocks noRot="1" noChangeAspect="1" noMove="1" noResize="1" noEditPoints="1" noAdjustHandles="1" noChangeArrowheads="1" noChangeShapeType="1" noTextEdit="1"/>
                  </p:cNvSpPr>
                  <p:nvPr/>
                </p:nvSpPr>
                <p:spPr>
                  <a:xfrm flipH="1">
                    <a:off x="382476" y="5217190"/>
                    <a:ext cx="389787" cy="369332"/>
                  </a:xfrm>
                  <a:prstGeom prst="rect">
                    <a:avLst/>
                  </a:prstGeom>
                  <a:blipFill>
                    <a:blip r:embed="rId17"/>
                    <a:stretch>
                      <a:fillRect l="-17188" r="-3125" b="-27869"/>
                    </a:stretch>
                  </a:blipFill>
                </p:spPr>
                <p:txBody>
                  <a:bodyPr/>
                  <a:lstStyle/>
                  <a:p>
                    <a:r>
                      <a:rPr lang="zh-CN" altLang="en-US">
                        <a:noFill/>
                      </a:rPr>
                      <a:t> </a:t>
                    </a:r>
                  </a:p>
                </p:txBody>
              </p:sp>
            </mc:Fallback>
          </mc:AlternateContent>
          <p:cxnSp>
            <p:nvCxnSpPr>
              <p:cNvPr id="107" name="直線單箭頭接點 106">
                <a:extLst>
                  <a:ext uri="{FF2B5EF4-FFF2-40B4-BE49-F238E27FC236}">
                    <a16:creationId xmlns:a16="http://schemas.microsoft.com/office/drawing/2014/main" id="{570BF3E4-3236-4283-8948-F2F9D838729A}"/>
                  </a:ext>
                </a:extLst>
              </p:cNvPr>
              <p:cNvCxnSpPr>
                <a:cxnSpLocks/>
              </p:cNvCxnSpPr>
              <p:nvPr/>
            </p:nvCxnSpPr>
            <p:spPr>
              <a:xfrm flipH="1">
                <a:off x="766256" y="5432668"/>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a:extLst>
                  <a:ext uri="{FF2B5EF4-FFF2-40B4-BE49-F238E27FC236}">
                    <a16:creationId xmlns:a16="http://schemas.microsoft.com/office/drawing/2014/main" id="{0F63136D-502C-494F-AAC7-89AD0EA6CB67}"/>
                  </a:ext>
                </a:extLst>
              </p:cNvPr>
              <p:cNvSpPr/>
              <p:nvPr/>
            </p:nvSpPr>
            <p:spPr>
              <a:xfrm flipH="1">
                <a:off x="1088694" y="5246376"/>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109" name="群組 108">
                <a:extLst>
                  <a:ext uri="{FF2B5EF4-FFF2-40B4-BE49-F238E27FC236}">
                    <a16:creationId xmlns:a16="http://schemas.microsoft.com/office/drawing/2014/main" id="{69384FD3-245B-4BE9-A08D-1838A80780ED}"/>
                  </a:ext>
                </a:extLst>
              </p:cNvPr>
              <p:cNvGrpSpPr/>
              <p:nvPr/>
            </p:nvGrpSpPr>
            <p:grpSpPr>
              <a:xfrm flipH="1">
                <a:off x="1106503" y="5635871"/>
                <a:ext cx="333714" cy="653404"/>
                <a:chOff x="5009975" y="3353595"/>
                <a:chExt cx="333714" cy="653404"/>
              </a:xfrm>
            </p:grpSpPr>
            <p:cxnSp>
              <p:nvCxnSpPr>
                <p:cNvPr id="110" name="直線單箭頭接點 109">
                  <a:extLst>
                    <a:ext uri="{FF2B5EF4-FFF2-40B4-BE49-F238E27FC236}">
                      <a16:creationId xmlns:a16="http://schemas.microsoft.com/office/drawing/2014/main" id="{DAA3221E-1711-4A3D-A797-71A08B8D895D}"/>
                    </a:ext>
                  </a:extLst>
                </p:cNvPr>
                <p:cNvCxnSpPr>
                  <a:cxnSpLocks/>
                  <a:stCxn id="111"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52B78233-5487-4CCC-BEBF-6DC25BC8023E}"/>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cxnSp>
          <p:nvCxnSpPr>
            <p:cNvPr id="112" name="直線單箭頭接點 111">
              <a:extLst>
                <a:ext uri="{FF2B5EF4-FFF2-40B4-BE49-F238E27FC236}">
                  <a16:creationId xmlns:a16="http://schemas.microsoft.com/office/drawing/2014/main" id="{305209F8-D403-4B50-966F-194B0E877CA0}"/>
                </a:ext>
              </a:extLst>
            </p:cNvPr>
            <p:cNvCxnSpPr>
              <a:cxnSpLocks/>
            </p:cNvCxnSpPr>
            <p:nvPr/>
          </p:nvCxnSpPr>
          <p:spPr>
            <a:xfrm flipH="1">
              <a:off x="2948776" y="4198788"/>
              <a:ext cx="17131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EC87E9CC-8BEB-4527-BF48-2038DB1D8B61}"/>
                </a:ext>
              </a:extLst>
            </p:cNvPr>
            <p:cNvCxnSpPr>
              <a:cxnSpLocks/>
            </p:cNvCxnSpPr>
            <p:nvPr/>
          </p:nvCxnSpPr>
          <p:spPr>
            <a:xfrm flipH="1">
              <a:off x="2989953" y="5806798"/>
              <a:ext cx="17131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DB9D97E7-C5DB-48E3-AF1D-A57562150A29}"/>
                </a:ext>
              </a:extLst>
            </p:cNvPr>
            <p:cNvCxnSpPr>
              <a:cxnSpLocks/>
              <a:stCxn id="62" idx="3"/>
              <a:endCxn id="98" idx="1"/>
            </p:cNvCxnSpPr>
            <p:nvPr/>
          </p:nvCxnSpPr>
          <p:spPr>
            <a:xfrm flipH="1" flipV="1">
              <a:off x="2968015" y="2603321"/>
              <a:ext cx="1732024" cy="15656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EB3DDEAE-3AFD-4255-9336-E28D65D19790}"/>
                </a:ext>
              </a:extLst>
            </p:cNvPr>
            <p:cNvCxnSpPr>
              <a:cxnSpLocks/>
              <a:stCxn id="63" idx="3"/>
              <a:endCxn id="98" idx="1"/>
            </p:cNvCxnSpPr>
            <p:nvPr/>
          </p:nvCxnSpPr>
          <p:spPr>
            <a:xfrm flipH="1" flipV="1">
              <a:off x="2968015" y="2603320"/>
              <a:ext cx="1743188" cy="3147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54F6A795-A815-4B57-86D6-13ECE1F8D821}"/>
                </a:ext>
              </a:extLst>
            </p:cNvPr>
            <p:cNvCxnSpPr>
              <a:cxnSpLocks/>
              <a:endCxn id="103" idx="1"/>
            </p:cNvCxnSpPr>
            <p:nvPr/>
          </p:nvCxnSpPr>
          <p:spPr>
            <a:xfrm flipH="1">
              <a:off x="2966585" y="2593342"/>
              <a:ext cx="1700394" cy="1595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DE4FC96C-0DE0-4867-8AB3-F738AE5D2111}"/>
                </a:ext>
              </a:extLst>
            </p:cNvPr>
            <p:cNvCxnSpPr>
              <a:cxnSpLocks/>
              <a:stCxn id="11" idx="3"/>
              <a:endCxn id="103" idx="1"/>
            </p:cNvCxnSpPr>
            <p:nvPr/>
          </p:nvCxnSpPr>
          <p:spPr>
            <a:xfrm flipH="1" flipV="1">
              <a:off x="2966585" y="4189076"/>
              <a:ext cx="1737486" cy="1592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0422CF1F-F01E-405A-91B4-A4F07D6475AA}"/>
                </a:ext>
              </a:extLst>
            </p:cNvPr>
            <p:cNvCxnSpPr>
              <a:cxnSpLocks/>
              <a:stCxn id="61" idx="3"/>
              <a:endCxn id="108" idx="1"/>
            </p:cNvCxnSpPr>
            <p:nvPr/>
          </p:nvCxnSpPr>
          <p:spPr>
            <a:xfrm flipH="1">
              <a:off x="2982027" y="2545809"/>
              <a:ext cx="1735623" cy="3248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3E511D8F-675C-412D-AB2B-0F7E2781C941}"/>
                </a:ext>
              </a:extLst>
            </p:cNvPr>
            <p:cNvCxnSpPr>
              <a:cxnSpLocks/>
              <a:stCxn id="62" idx="3"/>
              <a:endCxn id="108" idx="1"/>
            </p:cNvCxnSpPr>
            <p:nvPr/>
          </p:nvCxnSpPr>
          <p:spPr>
            <a:xfrm flipH="1">
              <a:off x="2982027" y="4169005"/>
              <a:ext cx="1718013" cy="16255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33593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1F1DB069-9E95-4F8E-9710-5AD2E09E6430}"/>
              </a:ext>
            </a:extLst>
          </p:cNvPr>
          <p:cNvGrpSpPr/>
          <p:nvPr/>
        </p:nvGrpSpPr>
        <p:grpSpPr>
          <a:xfrm>
            <a:off x="2323095" y="1612852"/>
            <a:ext cx="842332" cy="445401"/>
            <a:chOff x="1319772" y="4306238"/>
            <a:chExt cx="842332" cy="445401"/>
          </a:xfrm>
        </p:grpSpPr>
        <p:sp>
          <p:nvSpPr>
            <p:cNvPr id="5" name="矩形 4">
              <a:extLst>
                <a:ext uri="{FF2B5EF4-FFF2-40B4-BE49-F238E27FC236}">
                  <a16:creationId xmlns:a16="http://schemas.microsoft.com/office/drawing/2014/main" id="{CDB7F19C-7140-453E-AAFD-6F6067DA4203}"/>
                </a:ext>
              </a:extLst>
            </p:cNvPr>
            <p:cNvSpPr/>
            <p:nvPr/>
          </p:nvSpPr>
          <p:spPr>
            <a:xfrm>
              <a:off x="1509351" y="4306238"/>
              <a:ext cx="450868" cy="43088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F29ACF5C-431A-4377-BA1D-6676A60AC527}"/>
                    </a:ext>
                  </a:extLst>
                </p:cNvPr>
                <p:cNvSpPr txBox="1"/>
                <p:nvPr/>
              </p:nvSpPr>
              <p:spPr>
                <a:xfrm>
                  <a:off x="1319772" y="4320752"/>
                  <a:ext cx="84233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oMath>
                    </m:oMathPara>
                  </a14:m>
                  <a:endParaRPr lang="zh-TW" altLang="en-US" sz="2800" dirty="0"/>
                </a:p>
              </p:txBody>
            </p:sp>
          </mc:Choice>
          <mc:Fallback xmlns="">
            <p:sp>
              <p:nvSpPr>
                <p:cNvPr id="5" name="文字方塊 4">
                  <a:extLst>
                    <a:ext uri="{FF2B5EF4-FFF2-40B4-BE49-F238E27FC236}">
                      <a16:creationId xmlns:a16="http://schemas.microsoft.com/office/drawing/2014/main" id="{DA79999C-B881-48B2-9532-7AA27E9BD9C8}"/>
                    </a:ext>
                  </a:extLst>
                </p:cNvPr>
                <p:cNvSpPr txBox="1">
                  <a:spLocks noRot="1" noChangeAspect="1" noMove="1" noResize="1" noEditPoints="1" noAdjustHandles="1" noChangeArrowheads="1" noChangeShapeType="1" noTextEdit="1"/>
                </p:cNvSpPr>
                <p:nvPr/>
              </p:nvSpPr>
              <p:spPr>
                <a:xfrm>
                  <a:off x="1319772" y="4320752"/>
                  <a:ext cx="842332" cy="430887"/>
                </a:xfrm>
                <a:prstGeom prst="rect">
                  <a:avLst/>
                </a:prstGeom>
                <a:blipFill>
                  <a:blip r:embed="rId3"/>
                  <a:stretch>
                    <a:fillRect/>
                  </a:stretch>
                </a:blipFill>
              </p:spPr>
              <p:txBody>
                <a:bodyPr/>
                <a:lstStyle/>
                <a:p>
                  <a:r>
                    <a:rPr lang="zh-TW" altLang="en-US">
                      <a:noFill/>
                    </a:rPr>
                    <a:t> </a:t>
                  </a:r>
                </a:p>
              </p:txBody>
            </p:sp>
          </mc:Fallback>
        </mc:AlternateContent>
      </p:grpSp>
      <p:cxnSp>
        <p:nvCxnSpPr>
          <p:cNvPr id="8" name="直線單箭頭接點 7">
            <a:extLst>
              <a:ext uri="{FF2B5EF4-FFF2-40B4-BE49-F238E27FC236}">
                <a16:creationId xmlns:a16="http://schemas.microsoft.com/office/drawing/2014/main" id="{F23CFCB0-B050-4470-BAAB-6714984CA8C4}"/>
              </a:ext>
            </a:extLst>
          </p:cNvPr>
          <p:cNvCxnSpPr>
            <a:cxnSpLocks/>
          </p:cNvCxnSpPr>
          <p:nvPr/>
        </p:nvCxnSpPr>
        <p:spPr>
          <a:xfrm rot="5400000">
            <a:off x="3342434" y="1507701"/>
            <a:ext cx="0" cy="69232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群組 8">
            <a:extLst>
              <a:ext uri="{FF2B5EF4-FFF2-40B4-BE49-F238E27FC236}">
                <a16:creationId xmlns:a16="http://schemas.microsoft.com/office/drawing/2014/main" id="{525A21EF-5B93-4344-BD06-C68DA4326B06}"/>
              </a:ext>
            </a:extLst>
          </p:cNvPr>
          <p:cNvGrpSpPr/>
          <p:nvPr/>
        </p:nvGrpSpPr>
        <p:grpSpPr>
          <a:xfrm>
            <a:off x="3694753" y="1387198"/>
            <a:ext cx="7377978" cy="934612"/>
            <a:chOff x="1383994" y="4139232"/>
            <a:chExt cx="7377978" cy="934612"/>
          </a:xfrm>
        </p:grpSpPr>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5F6FFAD0-0AA3-439B-B6EF-CEF0AF24CCD5}"/>
                    </a:ext>
                  </a:extLst>
                </p:cNvPr>
                <p:cNvSpPr txBox="1"/>
                <p:nvPr/>
              </p:nvSpPr>
              <p:spPr>
                <a:xfrm>
                  <a:off x="3873924" y="4418529"/>
                  <a:ext cx="488804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44" name="文字方塊 43">
                  <a:extLst>
                    <a:ext uri="{FF2B5EF4-FFF2-40B4-BE49-F238E27FC236}">
                      <a16:creationId xmlns:a16="http://schemas.microsoft.com/office/drawing/2014/main" id="{30A7B0E4-ADC4-415F-99A9-B238289F1362}"/>
                    </a:ext>
                  </a:extLst>
                </p:cNvPr>
                <p:cNvSpPr txBox="1">
                  <a:spLocks noRot="1" noChangeAspect="1" noMove="1" noResize="1" noEditPoints="1" noAdjustHandles="1" noChangeArrowheads="1" noChangeShapeType="1" noTextEdit="1"/>
                </p:cNvSpPr>
                <p:nvPr/>
              </p:nvSpPr>
              <p:spPr>
                <a:xfrm>
                  <a:off x="3873924" y="4418529"/>
                  <a:ext cx="4888048" cy="430887"/>
                </a:xfrm>
                <a:prstGeom prst="rect">
                  <a:avLst/>
                </a:prstGeom>
                <a:blipFill>
                  <a:blip r:embed="rId5"/>
                  <a:stretch>
                    <a:fillRect/>
                  </a:stretch>
                </a:blipFill>
              </p:spPr>
              <p:txBody>
                <a:bodyPr/>
                <a:lstStyle/>
                <a:p>
                  <a:r>
                    <a:rPr lang="zh-TW" altLang="en-US">
                      <a:noFill/>
                    </a:rPr>
                    <a:t> </a:t>
                  </a:r>
                </a:p>
              </p:txBody>
            </p:sp>
          </mc:Fallback>
        </mc:AlternateContent>
        <p:grpSp>
          <p:nvGrpSpPr>
            <p:cNvPr id="11" name="群組 10">
              <a:extLst>
                <a:ext uri="{FF2B5EF4-FFF2-40B4-BE49-F238E27FC236}">
                  <a16:creationId xmlns:a16="http://schemas.microsoft.com/office/drawing/2014/main" id="{41340F39-0A59-428F-A52D-68BDC913F9F4}"/>
                </a:ext>
              </a:extLst>
            </p:cNvPr>
            <p:cNvGrpSpPr/>
            <p:nvPr/>
          </p:nvGrpSpPr>
          <p:grpSpPr>
            <a:xfrm>
              <a:off x="6248717" y="4139232"/>
              <a:ext cx="905207" cy="929124"/>
              <a:chOff x="4086576" y="5267584"/>
              <a:chExt cx="905207" cy="929124"/>
            </a:xfrm>
          </p:grpSpPr>
          <p:sp>
            <p:nvSpPr>
              <p:cNvPr id="30" name="矩形 29">
                <a:extLst>
                  <a:ext uri="{FF2B5EF4-FFF2-40B4-BE49-F238E27FC236}">
                    <a16:creationId xmlns:a16="http://schemas.microsoft.com/office/drawing/2014/main" id="{2CACABE0-72CA-4C6F-839C-514FDDAB5A30}"/>
                  </a:ext>
                </a:extLst>
              </p:cNvPr>
              <p:cNvSpPr/>
              <p:nvPr/>
            </p:nvSpPr>
            <p:spPr>
              <a:xfrm>
                <a:off x="4086576" y="5267584"/>
                <a:ext cx="905207" cy="9291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320AFD7D-8A87-4BF3-8FAD-ADC9FBDA7D9A}"/>
                      </a:ext>
                    </a:extLst>
                  </p:cNvPr>
                  <p:cNvSpPr txBox="1"/>
                  <p:nvPr/>
                </p:nvSpPr>
                <p:spPr>
                  <a:xfrm>
                    <a:off x="4358166" y="5528420"/>
                    <a:ext cx="4548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𝑊</m:t>
                          </m:r>
                        </m:oMath>
                      </m:oMathPara>
                    </a14:m>
                    <a:endParaRPr lang="zh-TW" altLang="en-US" sz="2800" dirty="0"/>
                  </a:p>
                </p:txBody>
              </p:sp>
            </mc:Choice>
            <mc:Fallback xmlns="">
              <p:sp>
                <p:nvSpPr>
                  <p:cNvPr id="31" name="文字方塊 30">
                    <a:extLst>
                      <a:ext uri="{FF2B5EF4-FFF2-40B4-BE49-F238E27FC236}">
                        <a16:creationId xmlns:a16="http://schemas.microsoft.com/office/drawing/2014/main" id="{320AFD7D-8A87-4BF3-8FAD-ADC9FBDA7D9A}"/>
                      </a:ext>
                    </a:extLst>
                  </p:cNvPr>
                  <p:cNvSpPr txBox="1">
                    <a:spLocks noRot="1" noChangeAspect="1" noMove="1" noResize="1" noEditPoints="1" noAdjustHandles="1" noChangeArrowheads="1" noChangeShapeType="1" noTextEdit="1"/>
                  </p:cNvSpPr>
                  <p:nvPr/>
                </p:nvSpPr>
                <p:spPr>
                  <a:xfrm>
                    <a:off x="4358166" y="5528420"/>
                    <a:ext cx="454868" cy="430887"/>
                  </a:xfrm>
                  <a:prstGeom prst="rect">
                    <a:avLst/>
                  </a:prstGeom>
                  <a:blipFill>
                    <a:blip r:embed="rId6"/>
                    <a:stretch>
                      <a:fillRect/>
                    </a:stretch>
                  </a:blipFill>
                </p:spPr>
                <p:txBody>
                  <a:bodyPr/>
                  <a:lstStyle/>
                  <a:p>
                    <a:r>
                      <a:rPr lang="zh-CN" altLang="en-US">
                        <a:noFill/>
                      </a:rPr>
                      <a:t> </a:t>
                    </a:r>
                  </a:p>
                </p:txBody>
              </p:sp>
            </mc:Fallback>
          </mc:AlternateContent>
        </p:grpSp>
        <p:grpSp>
          <p:nvGrpSpPr>
            <p:cNvPr id="12" name="群組 11">
              <a:extLst>
                <a:ext uri="{FF2B5EF4-FFF2-40B4-BE49-F238E27FC236}">
                  <a16:creationId xmlns:a16="http://schemas.microsoft.com/office/drawing/2014/main" id="{36C3404A-9F6B-48EF-B7DB-FA1E12D97D03}"/>
                </a:ext>
              </a:extLst>
            </p:cNvPr>
            <p:cNvGrpSpPr/>
            <p:nvPr/>
          </p:nvGrpSpPr>
          <p:grpSpPr>
            <a:xfrm>
              <a:off x="7250808" y="4144720"/>
              <a:ext cx="441359" cy="929124"/>
              <a:chOff x="5945044" y="5336858"/>
              <a:chExt cx="441359" cy="877076"/>
            </a:xfrm>
          </p:grpSpPr>
          <p:sp>
            <p:nvSpPr>
              <p:cNvPr id="28" name="矩形 27">
                <a:extLst>
                  <a:ext uri="{FF2B5EF4-FFF2-40B4-BE49-F238E27FC236}">
                    <a16:creationId xmlns:a16="http://schemas.microsoft.com/office/drawing/2014/main" id="{1AE3CB56-3114-4DE6-874F-5F83A47984B5}"/>
                  </a:ext>
                </a:extLst>
              </p:cNvPr>
              <p:cNvSpPr/>
              <p:nvPr/>
            </p:nvSpPr>
            <p:spPr>
              <a:xfrm>
                <a:off x="5945044" y="53368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5A9A1BE2-066B-48D1-BBFD-438CD0BBF348}"/>
                      </a:ext>
                    </a:extLst>
                  </p:cNvPr>
                  <p:cNvSpPr txBox="1"/>
                  <p:nvPr/>
                </p:nvSpPr>
                <p:spPr>
                  <a:xfrm>
                    <a:off x="6021452" y="5544690"/>
                    <a:ext cx="306174" cy="406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𝒙</m:t>
                          </m:r>
                        </m:oMath>
                      </m:oMathPara>
                    </a14:m>
                    <a:endParaRPr lang="zh-TW" altLang="en-US" sz="2800" b="1" dirty="0"/>
                  </a:p>
                </p:txBody>
              </p:sp>
            </mc:Choice>
            <mc:Fallback xmlns="">
              <p:sp>
                <p:nvSpPr>
                  <p:cNvPr id="29" name="文字方塊 28">
                    <a:extLst>
                      <a:ext uri="{FF2B5EF4-FFF2-40B4-BE49-F238E27FC236}">
                        <a16:creationId xmlns:a16="http://schemas.microsoft.com/office/drawing/2014/main" id="{5A9A1BE2-066B-48D1-BBFD-438CD0BBF348}"/>
                      </a:ext>
                    </a:extLst>
                  </p:cNvPr>
                  <p:cNvSpPr txBox="1">
                    <a:spLocks noRot="1" noChangeAspect="1" noMove="1" noResize="1" noEditPoints="1" noAdjustHandles="1" noChangeArrowheads="1" noChangeShapeType="1" noTextEdit="1"/>
                  </p:cNvSpPr>
                  <p:nvPr/>
                </p:nvSpPr>
                <p:spPr>
                  <a:xfrm>
                    <a:off x="6021452" y="5544690"/>
                    <a:ext cx="306174" cy="406749"/>
                  </a:xfrm>
                  <a:prstGeom prst="rect">
                    <a:avLst/>
                  </a:prstGeom>
                  <a:blipFill>
                    <a:blip r:embed="rId7"/>
                    <a:stretch>
                      <a:fillRect/>
                    </a:stretch>
                  </a:blipFill>
                </p:spPr>
                <p:txBody>
                  <a:bodyPr/>
                  <a:lstStyle/>
                  <a:p>
                    <a:r>
                      <a:rPr lang="zh-CN" altLang="en-US">
                        <a:noFill/>
                      </a:rPr>
                      <a:t> </a:t>
                    </a:r>
                  </a:p>
                </p:txBody>
              </p:sp>
            </mc:Fallback>
          </mc:AlternateContent>
        </p:grpSp>
        <p:grpSp>
          <p:nvGrpSpPr>
            <p:cNvPr id="13" name="群組 12">
              <a:extLst>
                <a:ext uri="{FF2B5EF4-FFF2-40B4-BE49-F238E27FC236}">
                  <a16:creationId xmlns:a16="http://schemas.microsoft.com/office/drawing/2014/main" id="{315FE62F-E4B0-4575-8560-3A5C76EAEA32}"/>
                </a:ext>
              </a:extLst>
            </p:cNvPr>
            <p:cNvGrpSpPr/>
            <p:nvPr/>
          </p:nvGrpSpPr>
          <p:grpSpPr>
            <a:xfrm>
              <a:off x="5197675" y="4144123"/>
              <a:ext cx="450868" cy="929124"/>
              <a:chOff x="6899905" y="5328033"/>
              <a:chExt cx="450868" cy="929124"/>
            </a:xfrm>
          </p:grpSpPr>
          <p:sp>
            <p:nvSpPr>
              <p:cNvPr id="26" name="矩形 25">
                <a:extLst>
                  <a:ext uri="{FF2B5EF4-FFF2-40B4-BE49-F238E27FC236}">
                    <a16:creationId xmlns:a16="http://schemas.microsoft.com/office/drawing/2014/main" id="{8F9C552A-D975-4F4E-999F-53A5A5710F79}"/>
                  </a:ext>
                </a:extLst>
              </p:cNvPr>
              <p:cNvSpPr/>
              <p:nvPr/>
            </p:nvSpPr>
            <p:spPr>
              <a:xfrm>
                <a:off x="6899905" y="5328033"/>
                <a:ext cx="450868" cy="9291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6B16AD0A-8B4A-4FE5-AC7B-2F9CB58BFBF0}"/>
                      </a:ext>
                    </a:extLst>
                  </p:cNvPr>
                  <p:cNvSpPr txBox="1"/>
                  <p:nvPr/>
                </p:nvSpPr>
                <p:spPr>
                  <a:xfrm>
                    <a:off x="6993982" y="5614436"/>
                    <a:ext cx="3173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𝒃</m:t>
                          </m:r>
                        </m:oMath>
                      </m:oMathPara>
                    </a14:m>
                    <a:endParaRPr lang="zh-TW" altLang="en-US" sz="2800" b="1" dirty="0"/>
                  </a:p>
                </p:txBody>
              </p:sp>
            </mc:Choice>
            <mc:Fallback xmlns="">
              <p:sp>
                <p:nvSpPr>
                  <p:cNvPr id="27" name="文字方塊 26">
                    <a:extLst>
                      <a:ext uri="{FF2B5EF4-FFF2-40B4-BE49-F238E27FC236}">
                        <a16:creationId xmlns:a16="http://schemas.microsoft.com/office/drawing/2014/main" id="{6B16AD0A-8B4A-4FE5-AC7B-2F9CB58BFBF0}"/>
                      </a:ext>
                    </a:extLst>
                  </p:cNvPr>
                  <p:cNvSpPr txBox="1">
                    <a:spLocks noRot="1" noChangeAspect="1" noMove="1" noResize="1" noEditPoints="1" noAdjustHandles="1" noChangeArrowheads="1" noChangeShapeType="1" noTextEdit="1"/>
                  </p:cNvSpPr>
                  <p:nvPr/>
                </p:nvSpPr>
                <p:spPr>
                  <a:xfrm>
                    <a:off x="6993982" y="5614436"/>
                    <a:ext cx="317395" cy="430887"/>
                  </a:xfrm>
                  <a:prstGeom prst="rect">
                    <a:avLst/>
                  </a:prstGeom>
                  <a:blipFill>
                    <a:blip r:embed="rId8"/>
                    <a:stretch>
                      <a:fillRect/>
                    </a:stretch>
                  </a:blipFill>
                </p:spPr>
                <p:txBody>
                  <a:bodyPr/>
                  <a:lstStyle/>
                  <a:p>
                    <a:r>
                      <a:rPr lang="zh-CN" altLang="en-US">
                        <a:noFill/>
                      </a:rPr>
                      <a:t> </a:t>
                    </a:r>
                  </a:p>
                </p:txBody>
              </p:sp>
            </mc:Fallback>
          </mc:AlternateContent>
        </p:grpSp>
        <p:sp>
          <p:nvSpPr>
            <p:cNvPr id="14" name="文字方塊 13">
              <a:extLst>
                <a:ext uri="{FF2B5EF4-FFF2-40B4-BE49-F238E27FC236}">
                  <a16:creationId xmlns:a16="http://schemas.microsoft.com/office/drawing/2014/main" id="{E6BA964F-A583-4825-AB5C-840267FAA224}"/>
                </a:ext>
              </a:extLst>
            </p:cNvPr>
            <p:cNvSpPr txBox="1"/>
            <p:nvPr/>
          </p:nvSpPr>
          <p:spPr>
            <a:xfrm>
              <a:off x="5648543" y="4372414"/>
              <a:ext cx="593558"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 name="文字方塊 14">
              <a:extLst>
                <a:ext uri="{FF2B5EF4-FFF2-40B4-BE49-F238E27FC236}">
                  <a16:creationId xmlns:a16="http://schemas.microsoft.com/office/drawing/2014/main" id="{0160BD7F-AF77-4CAD-B6FF-8FDF755B16D0}"/>
                </a:ext>
              </a:extLst>
            </p:cNvPr>
            <p:cNvSpPr txBox="1"/>
            <p:nvPr/>
          </p:nvSpPr>
          <p:spPr>
            <a:xfrm>
              <a:off x="2881961" y="4411799"/>
              <a:ext cx="593558"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6" name="群組 15">
              <a:extLst>
                <a:ext uri="{FF2B5EF4-FFF2-40B4-BE49-F238E27FC236}">
                  <a16:creationId xmlns:a16="http://schemas.microsoft.com/office/drawing/2014/main" id="{7DCF4924-7519-4DE2-8EA8-88DC01E20CB4}"/>
                </a:ext>
              </a:extLst>
            </p:cNvPr>
            <p:cNvGrpSpPr/>
            <p:nvPr/>
          </p:nvGrpSpPr>
          <p:grpSpPr>
            <a:xfrm>
              <a:off x="2465442" y="4433042"/>
              <a:ext cx="450868" cy="431854"/>
              <a:chOff x="27617" y="5058413"/>
              <a:chExt cx="450868" cy="431854"/>
            </a:xfrm>
          </p:grpSpPr>
          <p:sp>
            <p:nvSpPr>
              <p:cNvPr id="24" name="矩形 23">
                <a:extLst>
                  <a:ext uri="{FF2B5EF4-FFF2-40B4-BE49-F238E27FC236}">
                    <a16:creationId xmlns:a16="http://schemas.microsoft.com/office/drawing/2014/main" id="{A1342F0F-A8B3-49D9-8458-CCE6D061A2B7}"/>
                  </a:ext>
                </a:extLst>
              </p:cNvPr>
              <p:cNvSpPr/>
              <p:nvPr/>
            </p:nvSpPr>
            <p:spPr>
              <a:xfrm>
                <a:off x="27617" y="5058413"/>
                <a:ext cx="450868" cy="4308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97B6F130-FAAA-4827-A9DA-96620EC08562}"/>
                      </a:ext>
                    </a:extLst>
                  </p:cNvPr>
                  <p:cNvSpPr txBox="1"/>
                  <p:nvPr/>
                </p:nvSpPr>
                <p:spPr>
                  <a:xfrm>
                    <a:off x="134135" y="5059380"/>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𝑏</m:t>
                          </m:r>
                        </m:oMath>
                      </m:oMathPara>
                    </a14:m>
                    <a:endParaRPr lang="zh-TW" altLang="en-US" sz="2800" dirty="0"/>
                  </a:p>
                </p:txBody>
              </p:sp>
            </mc:Choice>
            <mc:Fallback xmlns="">
              <p:sp>
                <p:nvSpPr>
                  <p:cNvPr id="257" name="文字方塊 256">
                    <a:extLst>
                      <a:ext uri="{FF2B5EF4-FFF2-40B4-BE49-F238E27FC236}">
                        <a16:creationId xmlns:a16="http://schemas.microsoft.com/office/drawing/2014/main" id="{520766A9-0202-4DA4-A573-12AE231ABC24}"/>
                      </a:ext>
                    </a:extLst>
                  </p:cNvPr>
                  <p:cNvSpPr txBox="1">
                    <a:spLocks noRot="1" noChangeAspect="1" noMove="1" noResize="1" noEditPoints="1" noAdjustHandles="1" noChangeArrowheads="1" noChangeShapeType="1" noTextEdit="1"/>
                  </p:cNvSpPr>
                  <p:nvPr/>
                </p:nvSpPr>
                <p:spPr>
                  <a:xfrm>
                    <a:off x="134135" y="5059380"/>
                    <a:ext cx="283604" cy="430887"/>
                  </a:xfrm>
                  <a:prstGeom prst="rect">
                    <a:avLst/>
                  </a:prstGeom>
                  <a:blipFill>
                    <a:blip r:embed="rId28"/>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01562C4-42F2-401E-AFB9-95BEFDB29F44}"/>
                    </a:ext>
                  </a:extLst>
                </p:cNvPr>
                <p:cNvSpPr txBox="1"/>
                <p:nvPr/>
              </p:nvSpPr>
              <p:spPr>
                <a:xfrm>
                  <a:off x="1848060" y="4377669"/>
                  <a:ext cx="52049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51" name="文字方塊 50">
                  <a:extLst>
                    <a:ext uri="{FF2B5EF4-FFF2-40B4-BE49-F238E27FC236}">
                      <a16:creationId xmlns:a16="http://schemas.microsoft.com/office/drawing/2014/main" id="{070AD97A-4281-4BAC-A820-983186657272}"/>
                    </a:ext>
                  </a:extLst>
                </p:cNvPr>
                <p:cNvSpPr txBox="1">
                  <a:spLocks noRot="1" noChangeAspect="1" noMove="1" noResize="1" noEditPoints="1" noAdjustHandles="1" noChangeArrowheads="1" noChangeShapeType="1" noTextEdit="1"/>
                </p:cNvSpPr>
                <p:nvPr/>
              </p:nvSpPr>
              <p:spPr>
                <a:xfrm>
                  <a:off x="1848060" y="4377669"/>
                  <a:ext cx="520498" cy="430887"/>
                </a:xfrm>
                <a:prstGeom prst="rect">
                  <a:avLst/>
                </a:prstGeom>
                <a:blipFill>
                  <a:blip r:embed="rId29"/>
                  <a:stretch>
                    <a:fillRect/>
                  </a:stretch>
                </a:blipFill>
              </p:spPr>
              <p:txBody>
                <a:bodyPr/>
                <a:lstStyle/>
                <a:p>
                  <a:r>
                    <a:rPr lang="zh-TW" altLang="en-US">
                      <a:noFill/>
                    </a:rPr>
                    <a:t> </a:t>
                  </a:r>
                </a:p>
              </p:txBody>
            </p:sp>
          </mc:Fallback>
        </mc:AlternateContent>
        <p:grpSp>
          <p:nvGrpSpPr>
            <p:cNvPr id="18" name="群組 17">
              <a:extLst>
                <a:ext uri="{FF2B5EF4-FFF2-40B4-BE49-F238E27FC236}">
                  <a16:creationId xmlns:a16="http://schemas.microsoft.com/office/drawing/2014/main" id="{5A03D2BA-FA27-4426-A2DB-3BE9405B399F}"/>
                </a:ext>
              </a:extLst>
            </p:cNvPr>
            <p:cNvGrpSpPr/>
            <p:nvPr/>
          </p:nvGrpSpPr>
          <p:grpSpPr>
            <a:xfrm>
              <a:off x="3490294" y="4423457"/>
              <a:ext cx="1080370" cy="430887"/>
              <a:chOff x="4078931" y="5559952"/>
              <a:chExt cx="1080370" cy="430887"/>
            </a:xfrm>
          </p:grpSpPr>
          <p:sp>
            <p:nvSpPr>
              <p:cNvPr id="22" name="矩形 21">
                <a:extLst>
                  <a:ext uri="{FF2B5EF4-FFF2-40B4-BE49-F238E27FC236}">
                    <a16:creationId xmlns:a16="http://schemas.microsoft.com/office/drawing/2014/main" id="{ECFEDB74-E124-404F-A237-86887EE8255F}"/>
                  </a:ext>
                </a:extLst>
              </p:cNvPr>
              <p:cNvSpPr/>
              <p:nvPr/>
            </p:nvSpPr>
            <p:spPr>
              <a:xfrm>
                <a:off x="4078931" y="5560714"/>
                <a:ext cx="1080370" cy="4093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C9B9E8F5-5A0B-4A1D-A755-D699D1D46A46}"/>
                      </a:ext>
                    </a:extLst>
                  </p:cNvPr>
                  <p:cNvSpPr txBox="1"/>
                  <p:nvPr/>
                </p:nvSpPr>
                <p:spPr>
                  <a:xfrm>
                    <a:off x="4358166" y="5559952"/>
                    <a:ext cx="4636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𝒄</m:t>
                              </m:r>
                            </m:e>
                            <m:sup>
                              <m:r>
                                <a:rPr lang="en-US" altLang="zh-TW" sz="2800" i="1">
                                  <a:latin typeface="Cambria Math" panose="02040503050406030204" pitchFamily="18" charset="0"/>
                                </a:rPr>
                                <m:t>𝑇</m:t>
                              </m:r>
                            </m:sup>
                          </m:sSup>
                        </m:oMath>
                      </m:oMathPara>
                    </a14:m>
                    <a:endParaRPr lang="zh-TW" altLang="en-US" sz="2800" b="1" i="1" dirty="0"/>
                  </a:p>
                </p:txBody>
              </p:sp>
            </mc:Choice>
            <mc:Fallback xmlns="">
              <p:sp>
                <p:nvSpPr>
                  <p:cNvPr id="23" name="文字方塊 22">
                    <a:extLst>
                      <a:ext uri="{FF2B5EF4-FFF2-40B4-BE49-F238E27FC236}">
                        <a16:creationId xmlns:a16="http://schemas.microsoft.com/office/drawing/2014/main" id="{C9B9E8F5-5A0B-4A1D-A755-D699D1D46A46}"/>
                      </a:ext>
                    </a:extLst>
                  </p:cNvPr>
                  <p:cNvSpPr txBox="1">
                    <a:spLocks noRot="1" noChangeAspect="1" noMove="1" noResize="1" noEditPoints="1" noAdjustHandles="1" noChangeArrowheads="1" noChangeShapeType="1" noTextEdit="1"/>
                  </p:cNvSpPr>
                  <p:nvPr/>
                </p:nvSpPr>
                <p:spPr>
                  <a:xfrm>
                    <a:off x="4358166" y="5559952"/>
                    <a:ext cx="463652" cy="430887"/>
                  </a:xfrm>
                  <a:prstGeom prst="rect">
                    <a:avLst/>
                  </a:prstGeom>
                  <a:blipFill>
                    <a:blip r:embed="rId30"/>
                    <a:stretch>
                      <a:fillRect/>
                    </a:stretch>
                  </a:blipFill>
                </p:spPr>
                <p:txBody>
                  <a:bodyPr/>
                  <a:lstStyle/>
                  <a:p>
                    <a:r>
                      <a:rPr lang="zh-CN" altLang="en-US">
                        <a:noFill/>
                      </a:rPr>
                      <a:t> </a:t>
                    </a:r>
                  </a:p>
                </p:txBody>
              </p:sp>
            </mc:Fallback>
          </mc:AlternateContent>
        </p:grpSp>
        <p:grpSp>
          <p:nvGrpSpPr>
            <p:cNvPr id="19" name="群組 18">
              <a:extLst>
                <a:ext uri="{FF2B5EF4-FFF2-40B4-BE49-F238E27FC236}">
                  <a16:creationId xmlns:a16="http://schemas.microsoft.com/office/drawing/2014/main" id="{344BAE83-E9A9-4CBC-905C-079D5F9F6DA5}"/>
                </a:ext>
              </a:extLst>
            </p:cNvPr>
            <p:cNvGrpSpPr/>
            <p:nvPr/>
          </p:nvGrpSpPr>
          <p:grpSpPr>
            <a:xfrm>
              <a:off x="1383994" y="4389488"/>
              <a:ext cx="450868" cy="431854"/>
              <a:chOff x="145087" y="4355845"/>
              <a:chExt cx="450868" cy="431854"/>
            </a:xfrm>
          </p:grpSpPr>
          <p:sp>
            <p:nvSpPr>
              <p:cNvPr id="20" name="矩形 19">
                <a:extLst>
                  <a:ext uri="{FF2B5EF4-FFF2-40B4-BE49-F238E27FC236}">
                    <a16:creationId xmlns:a16="http://schemas.microsoft.com/office/drawing/2014/main" id="{F2EBB546-0F08-4B23-9085-28EF313C7E40}"/>
                  </a:ext>
                </a:extLst>
              </p:cNvPr>
              <p:cNvSpPr/>
              <p:nvPr/>
            </p:nvSpPr>
            <p:spPr>
              <a:xfrm>
                <a:off x="145087" y="4355845"/>
                <a:ext cx="450868" cy="43088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FDCEB26-A376-4FCA-BA11-5ADD0768B6E1}"/>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𝑦</m:t>
                          </m:r>
                        </m:oMath>
                      </m:oMathPara>
                    </a14:m>
                    <a:endParaRPr lang="zh-TW" altLang="en-US" sz="2800" dirty="0"/>
                  </a:p>
                </p:txBody>
              </p:sp>
            </mc:Choice>
            <mc:Fallback xmlns="">
              <p:sp>
                <p:nvSpPr>
                  <p:cNvPr id="262" name="文字方塊 261">
                    <a:extLst>
                      <a:ext uri="{FF2B5EF4-FFF2-40B4-BE49-F238E27FC236}">
                        <a16:creationId xmlns:a16="http://schemas.microsoft.com/office/drawing/2014/main" id="{6AF0C196-081D-4B22-85EA-28AA6E15735A}"/>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31"/>
                    <a:stretch>
                      <a:fillRect/>
                    </a:stretch>
                  </a:blipFill>
                </p:spPr>
                <p:txBody>
                  <a:bodyPr/>
                  <a:lstStyle/>
                  <a:p>
                    <a:r>
                      <a:rPr lang="zh-TW" altLang="en-US">
                        <a:noFill/>
                      </a:rPr>
                      <a:t> </a:t>
                    </a:r>
                  </a:p>
                </p:txBody>
              </p:sp>
            </mc:Fallback>
          </mc:AlternateContent>
        </p:grpSp>
      </p:grpSp>
      <p:sp>
        <p:nvSpPr>
          <p:cNvPr id="32" name="文字方塊 31">
            <a:extLst>
              <a:ext uri="{FF2B5EF4-FFF2-40B4-BE49-F238E27FC236}">
                <a16:creationId xmlns:a16="http://schemas.microsoft.com/office/drawing/2014/main" id="{D6D586E0-E0EA-459F-B58D-0FEB971FBC0F}"/>
              </a:ext>
            </a:extLst>
          </p:cNvPr>
          <p:cNvSpPr txBox="1"/>
          <p:nvPr/>
        </p:nvSpPr>
        <p:spPr>
          <a:xfrm>
            <a:off x="9108565" y="870554"/>
            <a:ext cx="1347360" cy="461665"/>
          </a:xfrm>
          <a:prstGeom prst="rect">
            <a:avLst/>
          </a:prstGeom>
          <a:noFill/>
        </p:spPr>
        <p:txBody>
          <a:bodyPr wrap="square" rtlCol="0">
            <a:spAutoFit/>
          </a:bodyPr>
          <a:lstStyle/>
          <a:p>
            <a:pPr algn="ctr"/>
            <a:r>
              <a:rPr lang="en-US" altLang="zh-TW" sz="2400" dirty="0"/>
              <a:t>feature</a:t>
            </a:r>
            <a:endParaRPr lang="zh-TW" altLang="en-US" sz="2400" dirty="0"/>
          </a:p>
        </p:txBody>
      </p:sp>
      <p:sp>
        <p:nvSpPr>
          <p:cNvPr id="38" name="文字方塊 37">
            <a:extLst>
              <a:ext uri="{FF2B5EF4-FFF2-40B4-BE49-F238E27FC236}">
                <a16:creationId xmlns:a16="http://schemas.microsoft.com/office/drawing/2014/main" id="{FE7CCBCC-6ECA-4E85-9411-BE5F8E6595DF}"/>
              </a:ext>
            </a:extLst>
          </p:cNvPr>
          <p:cNvSpPr txBox="1"/>
          <p:nvPr/>
        </p:nvSpPr>
        <p:spPr>
          <a:xfrm>
            <a:off x="2283163" y="1143930"/>
            <a:ext cx="882265" cy="461665"/>
          </a:xfrm>
          <a:prstGeom prst="rect">
            <a:avLst/>
          </a:prstGeom>
          <a:noFill/>
        </p:spPr>
        <p:txBody>
          <a:bodyPr wrap="square" rtlCol="0">
            <a:spAutoFit/>
          </a:bodyPr>
          <a:lstStyle/>
          <a:p>
            <a:pPr algn="ctr"/>
            <a:r>
              <a:rPr lang="en-US" altLang="zh-TW" sz="2400" dirty="0"/>
              <a:t>label</a:t>
            </a:r>
            <a:endParaRPr lang="zh-TW" altLang="en-US" sz="2400" dirty="0"/>
          </a:p>
        </p:txBody>
      </p:sp>
      <p:sp>
        <p:nvSpPr>
          <p:cNvPr id="75" name="文字方塊 74">
            <a:extLst>
              <a:ext uri="{FF2B5EF4-FFF2-40B4-BE49-F238E27FC236}">
                <a16:creationId xmlns:a16="http://schemas.microsoft.com/office/drawing/2014/main" id="{44D3B0E2-B62A-45C3-B71B-1554E8026371}"/>
              </a:ext>
            </a:extLst>
          </p:cNvPr>
          <p:cNvSpPr txBox="1"/>
          <p:nvPr/>
        </p:nvSpPr>
        <p:spPr>
          <a:xfrm>
            <a:off x="1083206" y="87383"/>
            <a:ext cx="2653305" cy="523220"/>
          </a:xfrm>
          <a:prstGeom prst="rect">
            <a:avLst/>
          </a:prstGeom>
          <a:noFill/>
        </p:spPr>
        <p:txBody>
          <a:bodyPr wrap="square" rtlCol="0">
            <a:spAutoFit/>
          </a:bodyPr>
          <a:lstStyle/>
          <a:p>
            <a:r>
              <a:rPr lang="en-US" altLang="zh-TW" sz="2800" b="1" i="1" u="sng" dirty="0"/>
              <a:t>Regression </a:t>
            </a:r>
            <a:endParaRPr lang="zh-TW" altLang="en-US" sz="2800" b="1" i="1" u="sng" dirty="0"/>
          </a:p>
        </p:txBody>
      </p:sp>
      <p:sp>
        <p:nvSpPr>
          <p:cNvPr id="76" name="文字方塊 75">
            <a:extLst>
              <a:ext uri="{FF2B5EF4-FFF2-40B4-BE49-F238E27FC236}">
                <a16:creationId xmlns:a16="http://schemas.microsoft.com/office/drawing/2014/main" id="{0C0CF1E8-F5C0-44F9-B018-9863F008D041}"/>
              </a:ext>
            </a:extLst>
          </p:cNvPr>
          <p:cNvSpPr txBox="1"/>
          <p:nvPr/>
        </p:nvSpPr>
        <p:spPr>
          <a:xfrm>
            <a:off x="1944718" y="2599957"/>
            <a:ext cx="2843546" cy="523220"/>
          </a:xfrm>
          <a:prstGeom prst="rect">
            <a:avLst/>
          </a:prstGeom>
          <a:noFill/>
        </p:spPr>
        <p:txBody>
          <a:bodyPr wrap="square" rtlCol="0">
            <a:spAutoFit/>
          </a:bodyPr>
          <a:lstStyle/>
          <a:p>
            <a:r>
              <a:rPr lang="en-US" altLang="zh-TW" sz="2800" b="1" i="1" u="sng" dirty="0"/>
              <a:t>Classification</a:t>
            </a:r>
            <a:endParaRPr lang="zh-TW" altLang="en-US" sz="2800" b="1" i="1" u="sng" dirty="0"/>
          </a:p>
        </p:txBody>
      </p:sp>
      <p:grpSp>
        <p:nvGrpSpPr>
          <p:cNvPr id="33" name="群組 32">
            <a:extLst>
              <a:ext uri="{FF2B5EF4-FFF2-40B4-BE49-F238E27FC236}">
                <a16:creationId xmlns:a16="http://schemas.microsoft.com/office/drawing/2014/main" id="{B24F095D-5CED-4705-BFC6-CFCEEA40E782}"/>
              </a:ext>
            </a:extLst>
          </p:cNvPr>
          <p:cNvGrpSpPr/>
          <p:nvPr/>
        </p:nvGrpSpPr>
        <p:grpSpPr>
          <a:xfrm>
            <a:off x="3517516" y="4769507"/>
            <a:ext cx="842332" cy="929124"/>
            <a:chOff x="1940582" y="5380156"/>
            <a:chExt cx="842332" cy="929124"/>
          </a:xfrm>
        </p:grpSpPr>
        <p:sp>
          <p:nvSpPr>
            <p:cNvPr id="78" name="矩形 77">
              <a:extLst>
                <a:ext uri="{FF2B5EF4-FFF2-40B4-BE49-F238E27FC236}">
                  <a16:creationId xmlns:a16="http://schemas.microsoft.com/office/drawing/2014/main" id="{4F88E8D7-7377-4C67-8F36-0B205828DBC1}"/>
                </a:ext>
              </a:extLst>
            </p:cNvPr>
            <p:cNvSpPr/>
            <p:nvPr/>
          </p:nvSpPr>
          <p:spPr>
            <a:xfrm>
              <a:off x="2157796" y="5380156"/>
              <a:ext cx="450868" cy="9291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5F7241E9-3422-479A-8B76-7358B6563AA0}"/>
                    </a:ext>
                  </a:extLst>
                </p:cNvPr>
                <p:cNvSpPr txBox="1"/>
                <p:nvPr/>
              </p:nvSpPr>
              <p:spPr>
                <a:xfrm>
                  <a:off x="1940582" y="5607276"/>
                  <a:ext cx="84233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oMath>
                    </m:oMathPara>
                  </a14:m>
                  <a:endParaRPr lang="zh-TW" altLang="en-US" sz="2800" b="1" dirty="0"/>
                </a:p>
              </p:txBody>
            </p:sp>
          </mc:Choice>
          <mc:Fallback xmlns="">
            <p:sp>
              <p:nvSpPr>
                <p:cNvPr id="79" name="文字方塊 78">
                  <a:extLst>
                    <a:ext uri="{FF2B5EF4-FFF2-40B4-BE49-F238E27FC236}">
                      <a16:creationId xmlns:a16="http://schemas.microsoft.com/office/drawing/2014/main" id="{5F7241E9-3422-479A-8B76-7358B6563AA0}"/>
                    </a:ext>
                  </a:extLst>
                </p:cNvPr>
                <p:cNvSpPr txBox="1">
                  <a:spLocks noRot="1" noChangeAspect="1" noMove="1" noResize="1" noEditPoints="1" noAdjustHandles="1" noChangeArrowheads="1" noChangeShapeType="1" noTextEdit="1"/>
                </p:cNvSpPr>
                <p:nvPr/>
              </p:nvSpPr>
              <p:spPr>
                <a:xfrm>
                  <a:off x="1940582" y="5607276"/>
                  <a:ext cx="842332" cy="430887"/>
                </a:xfrm>
                <a:prstGeom prst="rect">
                  <a:avLst/>
                </a:prstGeom>
                <a:blipFill>
                  <a:blip r:embed="rId32"/>
                  <a:stretch>
                    <a:fillRect/>
                  </a:stretch>
                </a:blipFill>
              </p:spPr>
              <p:txBody>
                <a:bodyPr/>
                <a:lstStyle/>
                <a:p>
                  <a:r>
                    <a:rPr lang="zh-TW" altLang="en-US">
                      <a:noFill/>
                    </a:rPr>
                    <a:t> </a:t>
                  </a:r>
                </a:p>
              </p:txBody>
            </p:sp>
          </mc:Fallback>
        </mc:AlternateContent>
      </p:grpSp>
      <p:cxnSp>
        <p:nvCxnSpPr>
          <p:cNvPr id="80" name="直線單箭頭接點 79">
            <a:extLst>
              <a:ext uri="{FF2B5EF4-FFF2-40B4-BE49-F238E27FC236}">
                <a16:creationId xmlns:a16="http://schemas.microsoft.com/office/drawing/2014/main" id="{F4D47510-5304-46BD-9ED3-DECB82339C2C}"/>
              </a:ext>
            </a:extLst>
          </p:cNvPr>
          <p:cNvCxnSpPr>
            <a:cxnSpLocks/>
          </p:cNvCxnSpPr>
          <p:nvPr/>
        </p:nvCxnSpPr>
        <p:spPr>
          <a:xfrm flipH="1">
            <a:off x="4258361" y="5226427"/>
            <a:ext cx="999266" cy="0"/>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C38F0A1C-84A1-4F05-A5E0-CAE1F2506991}"/>
                  </a:ext>
                </a:extLst>
              </p:cNvPr>
              <p:cNvSpPr txBox="1"/>
              <p:nvPr/>
            </p:nvSpPr>
            <p:spPr>
              <a:xfrm>
                <a:off x="6184683" y="3825740"/>
                <a:ext cx="488804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82" name="文字方塊 81">
                <a:extLst>
                  <a:ext uri="{FF2B5EF4-FFF2-40B4-BE49-F238E27FC236}">
                    <a16:creationId xmlns:a16="http://schemas.microsoft.com/office/drawing/2014/main" id="{C38F0A1C-84A1-4F05-A5E0-CAE1F2506991}"/>
                  </a:ext>
                </a:extLst>
              </p:cNvPr>
              <p:cNvSpPr txBox="1">
                <a:spLocks noRot="1" noChangeAspect="1" noMove="1" noResize="1" noEditPoints="1" noAdjustHandles="1" noChangeArrowheads="1" noChangeShapeType="1" noTextEdit="1"/>
              </p:cNvSpPr>
              <p:nvPr/>
            </p:nvSpPr>
            <p:spPr>
              <a:xfrm>
                <a:off x="6184683" y="3825740"/>
                <a:ext cx="4888048" cy="430887"/>
              </a:xfrm>
              <a:prstGeom prst="rect">
                <a:avLst/>
              </a:prstGeom>
              <a:blipFill>
                <a:blip r:embed="rId33"/>
                <a:stretch>
                  <a:fillRect/>
                </a:stretch>
              </a:blipFill>
            </p:spPr>
            <p:txBody>
              <a:bodyPr/>
              <a:lstStyle/>
              <a:p>
                <a:r>
                  <a:rPr lang="zh-CN" altLang="en-US">
                    <a:noFill/>
                  </a:rPr>
                  <a:t> </a:t>
                </a:r>
              </a:p>
            </p:txBody>
          </p:sp>
        </mc:Fallback>
      </mc:AlternateContent>
      <p:grpSp>
        <p:nvGrpSpPr>
          <p:cNvPr id="83" name="群組 82">
            <a:extLst>
              <a:ext uri="{FF2B5EF4-FFF2-40B4-BE49-F238E27FC236}">
                <a16:creationId xmlns:a16="http://schemas.microsoft.com/office/drawing/2014/main" id="{E7FA51D3-016A-41AA-944F-4C612F317E96}"/>
              </a:ext>
            </a:extLst>
          </p:cNvPr>
          <p:cNvGrpSpPr/>
          <p:nvPr/>
        </p:nvGrpSpPr>
        <p:grpSpPr>
          <a:xfrm>
            <a:off x="8559477" y="3546442"/>
            <a:ext cx="905207" cy="929124"/>
            <a:chOff x="4086576" y="5267584"/>
            <a:chExt cx="905207" cy="929124"/>
          </a:xfrm>
        </p:grpSpPr>
        <p:sp>
          <p:nvSpPr>
            <p:cNvPr id="102" name="矩形 101">
              <a:extLst>
                <a:ext uri="{FF2B5EF4-FFF2-40B4-BE49-F238E27FC236}">
                  <a16:creationId xmlns:a16="http://schemas.microsoft.com/office/drawing/2014/main" id="{AE64D55D-1FE6-498F-81AB-AC2F40991099}"/>
                </a:ext>
              </a:extLst>
            </p:cNvPr>
            <p:cNvSpPr/>
            <p:nvPr/>
          </p:nvSpPr>
          <p:spPr>
            <a:xfrm>
              <a:off x="4086576" y="5267584"/>
              <a:ext cx="905207" cy="9291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3A635DFE-CA73-4F1F-B0A0-D143B3DA5CE1}"/>
                    </a:ext>
                  </a:extLst>
                </p:cNvPr>
                <p:cNvSpPr txBox="1"/>
                <p:nvPr/>
              </p:nvSpPr>
              <p:spPr>
                <a:xfrm>
                  <a:off x="4358166" y="5528420"/>
                  <a:ext cx="4548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𝑊</m:t>
                        </m:r>
                      </m:oMath>
                    </m:oMathPara>
                  </a14:m>
                  <a:endParaRPr lang="zh-TW" altLang="en-US" sz="2800" dirty="0"/>
                </a:p>
              </p:txBody>
            </p:sp>
          </mc:Choice>
          <mc:Fallback xmlns="">
            <p:sp>
              <p:nvSpPr>
                <p:cNvPr id="103" name="文字方塊 102">
                  <a:extLst>
                    <a:ext uri="{FF2B5EF4-FFF2-40B4-BE49-F238E27FC236}">
                      <a16:creationId xmlns:a16="http://schemas.microsoft.com/office/drawing/2014/main" id="{3A635DFE-CA73-4F1F-B0A0-D143B3DA5CE1}"/>
                    </a:ext>
                  </a:extLst>
                </p:cNvPr>
                <p:cNvSpPr txBox="1">
                  <a:spLocks noRot="1" noChangeAspect="1" noMove="1" noResize="1" noEditPoints="1" noAdjustHandles="1" noChangeArrowheads="1" noChangeShapeType="1" noTextEdit="1"/>
                </p:cNvSpPr>
                <p:nvPr/>
              </p:nvSpPr>
              <p:spPr>
                <a:xfrm>
                  <a:off x="4358166" y="5528420"/>
                  <a:ext cx="454868" cy="430887"/>
                </a:xfrm>
                <a:prstGeom prst="rect">
                  <a:avLst/>
                </a:prstGeom>
                <a:blipFill>
                  <a:blip r:embed="rId34"/>
                  <a:stretch>
                    <a:fillRect/>
                  </a:stretch>
                </a:blipFill>
              </p:spPr>
              <p:txBody>
                <a:bodyPr/>
                <a:lstStyle/>
                <a:p>
                  <a:r>
                    <a:rPr lang="zh-CN" altLang="en-US">
                      <a:noFill/>
                    </a:rPr>
                    <a:t> </a:t>
                  </a:r>
                </a:p>
              </p:txBody>
            </p:sp>
          </mc:Fallback>
        </mc:AlternateContent>
      </p:grpSp>
      <p:grpSp>
        <p:nvGrpSpPr>
          <p:cNvPr id="84" name="群組 83">
            <a:extLst>
              <a:ext uri="{FF2B5EF4-FFF2-40B4-BE49-F238E27FC236}">
                <a16:creationId xmlns:a16="http://schemas.microsoft.com/office/drawing/2014/main" id="{E6F23A18-EBE0-4803-AA1A-AC90F5308D5E}"/>
              </a:ext>
            </a:extLst>
          </p:cNvPr>
          <p:cNvGrpSpPr/>
          <p:nvPr/>
        </p:nvGrpSpPr>
        <p:grpSpPr>
          <a:xfrm>
            <a:off x="9561568" y="3551930"/>
            <a:ext cx="441359" cy="929124"/>
            <a:chOff x="5945044" y="5336858"/>
            <a:chExt cx="441359" cy="877076"/>
          </a:xfrm>
        </p:grpSpPr>
        <p:sp>
          <p:nvSpPr>
            <p:cNvPr id="100" name="矩形 99">
              <a:extLst>
                <a:ext uri="{FF2B5EF4-FFF2-40B4-BE49-F238E27FC236}">
                  <a16:creationId xmlns:a16="http://schemas.microsoft.com/office/drawing/2014/main" id="{D9839B49-2EE2-4C18-9825-692400A8D57D}"/>
                </a:ext>
              </a:extLst>
            </p:cNvPr>
            <p:cNvSpPr/>
            <p:nvPr/>
          </p:nvSpPr>
          <p:spPr>
            <a:xfrm>
              <a:off x="5945044" y="53368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FF764091-F1A0-4DF4-BE37-FF5055406C53}"/>
                    </a:ext>
                  </a:extLst>
                </p:cNvPr>
                <p:cNvSpPr txBox="1"/>
                <p:nvPr/>
              </p:nvSpPr>
              <p:spPr>
                <a:xfrm>
                  <a:off x="6021452" y="5544690"/>
                  <a:ext cx="306174" cy="406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𝒙</m:t>
                        </m:r>
                      </m:oMath>
                    </m:oMathPara>
                  </a14:m>
                  <a:endParaRPr lang="zh-TW" altLang="en-US" sz="2800" b="1" dirty="0"/>
                </a:p>
              </p:txBody>
            </p:sp>
          </mc:Choice>
          <mc:Fallback xmlns="">
            <p:sp>
              <p:nvSpPr>
                <p:cNvPr id="101" name="文字方塊 100">
                  <a:extLst>
                    <a:ext uri="{FF2B5EF4-FFF2-40B4-BE49-F238E27FC236}">
                      <a16:creationId xmlns:a16="http://schemas.microsoft.com/office/drawing/2014/main" id="{FF764091-F1A0-4DF4-BE37-FF5055406C53}"/>
                    </a:ext>
                  </a:extLst>
                </p:cNvPr>
                <p:cNvSpPr txBox="1">
                  <a:spLocks noRot="1" noChangeAspect="1" noMove="1" noResize="1" noEditPoints="1" noAdjustHandles="1" noChangeArrowheads="1" noChangeShapeType="1" noTextEdit="1"/>
                </p:cNvSpPr>
                <p:nvPr/>
              </p:nvSpPr>
              <p:spPr>
                <a:xfrm>
                  <a:off x="6021452" y="5544690"/>
                  <a:ext cx="306174" cy="406749"/>
                </a:xfrm>
                <a:prstGeom prst="rect">
                  <a:avLst/>
                </a:prstGeom>
                <a:blipFill>
                  <a:blip r:embed="rId35"/>
                  <a:stretch>
                    <a:fillRect/>
                  </a:stretch>
                </a:blipFill>
              </p:spPr>
              <p:txBody>
                <a:bodyPr/>
                <a:lstStyle/>
                <a:p>
                  <a:r>
                    <a:rPr lang="zh-CN" altLang="en-US">
                      <a:noFill/>
                    </a:rPr>
                    <a:t> </a:t>
                  </a:r>
                </a:p>
              </p:txBody>
            </p:sp>
          </mc:Fallback>
        </mc:AlternateContent>
      </p:grpSp>
      <p:grpSp>
        <p:nvGrpSpPr>
          <p:cNvPr id="85" name="群組 84">
            <a:extLst>
              <a:ext uri="{FF2B5EF4-FFF2-40B4-BE49-F238E27FC236}">
                <a16:creationId xmlns:a16="http://schemas.microsoft.com/office/drawing/2014/main" id="{E127066E-C2F0-4E4D-A868-AE3839C0F8FB}"/>
              </a:ext>
            </a:extLst>
          </p:cNvPr>
          <p:cNvGrpSpPr/>
          <p:nvPr/>
        </p:nvGrpSpPr>
        <p:grpSpPr>
          <a:xfrm>
            <a:off x="7508434" y="3551333"/>
            <a:ext cx="450868" cy="929124"/>
            <a:chOff x="6899905" y="5328033"/>
            <a:chExt cx="450868" cy="929124"/>
          </a:xfrm>
        </p:grpSpPr>
        <p:sp>
          <p:nvSpPr>
            <p:cNvPr id="98" name="矩形 97">
              <a:extLst>
                <a:ext uri="{FF2B5EF4-FFF2-40B4-BE49-F238E27FC236}">
                  <a16:creationId xmlns:a16="http://schemas.microsoft.com/office/drawing/2014/main" id="{B66A77A7-E168-45D7-8E70-199183E1E2B8}"/>
                </a:ext>
              </a:extLst>
            </p:cNvPr>
            <p:cNvSpPr/>
            <p:nvPr/>
          </p:nvSpPr>
          <p:spPr>
            <a:xfrm>
              <a:off x="6899905" y="5328033"/>
              <a:ext cx="450868" cy="9291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C9E3DEA1-8845-47B4-94AC-93C5AEA9F81B}"/>
                    </a:ext>
                  </a:extLst>
                </p:cNvPr>
                <p:cNvSpPr txBox="1"/>
                <p:nvPr/>
              </p:nvSpPr>
              <p:spPr>
                <a:xfrm>
                  <a:off x="6993982" y="5583978"/>
                  <a:ext cx="3173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𝒃</m:t>
                        </m:r>
                      </m:oMath>
                    </m:oMathPara>
                  </a14:m>
                  <a:endParaRPr lang="zh-TW" altLang="en-US" sz="2800" b="1" dirty="0"/>
                </a:p>
              </p:txBody>
            </p:sp>
          </mc:Choice>
          <mc:Fallback xmlns="">
            <p:sp>
              <p:nvSpPr>
                <p:cNvPr id="99" name="文字方塊 98">
                  <a:extLst>
                    <a:ext uri="{FF2B5EF4-FFF2-40B4-BE49-F238E27FC236}">
                      <a16:creationId xmlns:a16="http://schemas.microsoft.com/office/drawing/2014/main" id="{C9E3DEA1-8845-47B4-94AC-93C5AEA9F81B}"/>
                    </a:ext>
                  </a:extLst>
                </p:cNvPr>
                <p:cNvSpPr txBox="1">
                  <a:spLocks noRot="1" noChangeAspect="1" noMove="1" noResize="1" noEditPoints="1" noAdjustHandles="1" noChangeArrowheads="1" noChangeShapeType="1" noTextEdit="1"/>
                </p:cNvSpPr>
                <p:nvPr/>
              </p:nvSpPr>
              <p:spPr>
                <a:xfrm>
                  <a:off x="6993982" y="5583978"/>
                  <a:ext cx="317395" cy="430887"/>
                </a:xfrm>
                <a:prstGeom prst="rect">
                  <a:avLst/>
                </a:prstGeom>
                <a:blipFill>
                  <a:blip r:embed="rId36"/>
                  <a:stretch>
                    <a:fillRect/>
                  </a:stretch>
                </a:blipFill>
              </p:spPr>
              <p:txBody>
                <a:bodyPr/>
                <a:lstStyle/>
                <a:p>
                  <a:r>
                    <a:rPr lang="zh-CN" altLang="en-US">
                      <a:noFill/>
                    </a:rPr>
                    <a:t> </a:t>
                  </a:r>
                </a:p>
              </p:txBody>
            </p:sp>
          </mc:Fallback>
        </mc:AlternateContent>
      </p:grpSp>
      <p:sp>
        <p:nvSpPr>
          <p:cNvPr id="86" name="文字方塊 85">
            <a:extLst>
              <a:ext uri="{FF2B5EF4-FFF2-40B4-BE49-F238E27FC236}">
                <a16:creationId xmlns:a16="http://schemas.microsoft.com/office/drawing/2014/main" id="{C899D2BD-B151-4660-8681-A76DB85138F2}"/>
              </a:ext>
            </a:extLst>
          </p:cNvPr>
          <p:cNvSpPr txBox="1"/>
          <p:nvPr/>
        </p:nvSpPr>
        <p:spPr>
          <a:xfrm>
            <a:off x="7959302" y="3779624"/>
            <a:ext cx="593558"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7" name="文字方塊 86">
            <a:extLst>
              <a:ext uri="{FF2B5EF4-FFF2-40B4-BE49-F238E27FC236}">
                <a16:creationId xmlns:a16="http://schemas.microsoft.com/office/drawing/2014/main" id="{EEC4A805-D510-4A2C-9386-74168B85A925}"/>
              </a:ext>
            </a:extLst>
          </p:cNvPr>
          <p:cNvSpPr txBox="1"/>
          <p:nvPr/>
        </p:nvSpPr>
        <p:spPr>
          <a:xfrm>
            <a:off x="5192720" y="3819009"/>
            <a:ext cx="593558"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6" name="矩形 95">
            <a:extLst>
              <a:ext uri="{FF2B5EF4-FFF2-40B4-BE49-F238E27FC236}">
                <a16:creationId xmlns:a16="http://schemas.microsoft.com/office/drawing/2014/main" id="{6A6E5EB7-453C-499B-8795-62101BD4FE02}"/>
              </a:ext>
            </a:extLst>
          </p:cNvPr>
          <p:cNvSpPr/>
          <p:nvPr/>
        </p:nvSpPr>
        <p:spPr>
          <a:xfrm>
            <a:off x="4788264" y="3564180"/>
            <a:ext cx="450868" cy="91138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1A1D7B06-8B49-4349-B139-1A8A5D733864}"/>
                  </a:ext>
                </a:extLst>
              </p:cNvPr>
              <p:cNvSpPr txBox="1"/>
              <p:nvPr/>
            </p:nvSpPr>
            <p:spPr>
              <a:xfrm>
                <a:off x="4158819" y="3784880"/>
                <a:ext cx="52049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89" name="文字方塊 88">
                <a:extLst>
                  <a:ext uri="{FF2B5EF4-FFF2-40B4-BE49-F238E27FC236}">
                    <a16:creationId xmlns:a16="http://schemas.microsoft.com/office/drawing/2014/main" id="{1A1D7B06-8B49-4349-B139-1A8A5D733864}"/>
                  </a:ext>
                </a:extLst>
              </p:cNvPr>
              <p:cNvSpPr txBox="1">
                <a:spLocks noRot="1" noChangeAspect="1" noMove="1" noResize="1" noEditPoints="1" noAdjustHandles="1" noChangeArrowheads="1" noChangeShapeType="1" noTextEdit="1"/>
              </p:cNvSpPr>
              <p:nvPr/>
            </p:nvSpPr>
            <p:spPr>
              <a:xfrm>
                <a:off x="4158819" y="3784880"/>
                <a:ext cx="520498" cy="430887"/>
              </a:xfrm>
              <a:prstGeom prst="rect">
                <a:avLst/>
              </a:prstGeom>
              <a:blipFill>
                <a:blip r:embed="rId37"/>
                <a:stretch>
                  <a:fillRect/>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B440D166-4768-4199-84D6-E0724CD00B19}"/>
              </a:ext>
            </a:extLst>
          </p:cNvPr>
          <p:cNvSpPr/>
          <p:nvPr/>
        </p:nvSpPr>
        <p:spPr>
          <a:xfrm>
            <a:off x="5843307" y="3558991"/>
            <a:ext cx="1080370" cy="9291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grpSp>
        <p:nvGrpSpPr>
          <p:cNvPr id="91" name="群組 90">
            <a:extLst>
              <a:ext uri="{FF2B5EF4-FFF2-40B4-BE49-F238E27FC236}">
                <a16:creationId xmlns:a16="http://schemas.microsoft.com/office/drawing/2014/main" id="{8E20BB8C-3A2F-4777-A522-0BF6AEF8AEDA}"/>
              </a:ext>
            </a:extLst>
          </p:cNvPr>
          <p:cNvGrpSpPr/>
          <p:nvPr/>
        </p:nvGrpSpPr>
        <p:grpSpPr>
          <a:xfrm>
            <a:off x="3694753" y="3546443"/>
            <a:ext cx="450868" cy="941664"/>
            <a:chOff x="145087" y="4105590"/>
            <a:chExt cx="450868" cy="941664"/>
          </a:xfrm>
        </p:grpSpPr>
        <p:sp>
          <p:nvSpPr>
            <p:cNvPr id="92" name="矩形 91">
              <a:extLst>
                <a:ext uri="{FF2B5EF4-FFF2-40B4-BE49-F238E27FC236}">
                  <a16:creationId xmlns:a16="http://schemas.microsoft.com/office/drawing/2014/main" id="{1810A990-396C-4DF0-B171-84B3D11D2ABE}"/>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70E7B37A-B643-43B8-BFD4-EE78CF0AA6C3}"/>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oMath>
                    </m:oMathPara>
                  </a14:m>
                  <a:endParaRPr lang="zh-TW" altLang="en-US" sz="2800" b="1" dirty="0"/>
                </a:p>
              </p:txBody>
            </p:sp>
          </mc:Choice>
          <mc:Fallback xmlns="">
            <p:sp>
              <p:nvSpPr>
                <p:cNvPr id="93" name="文字方塊 92">
                  <a:extLst>
                    <a:ext uri="{FF2B5EF4-FFF2-40B4-BE49-F238E27FC236}">
                      <a16:creationId xmlns:a16="http://schemas.microsoft.com/office/drawing/2014/main" id="{70E7B37A-B643-43B8-BFD4-EE78CF0AA6C3}"/>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38"/>
                  <a:stretch>
                    <a:fillRect/>
                  </a:stretch>
                </a:blipFill>
              </p:spPr>
              <p:txBody>
                <a:bodyPr/>
                <a:lstStyle/>
                <a:p>
                  <a:r>
                    <a:rPr lang="zh-TW" altLang="en-US">
                      <a:noFill/>
                    </a:rPr>
                    <a:t> </a:t>
                  </a:r>
                </a:p>
              </p:txBody>
            </p:sp>
          </mc:Fallback>
        </mc:AlternateContent>
      </p:grpSp>
      <p:sp>
        <p:nvSpPr>
          <p:cNvPr id="104" name="文字方塊 103">
            <a:extLst>
              <a:ext uri="{FF2B5EF4-FFF2-40B4-BE49-F238E27FC236}">
                <a16:creationId xmlns:a16="http://schemas.microsoft.com/office/drawing/2014/main" id="{6EB6F924-C437-4C09-8F25-ABB59C6273C8}"/>
              </a:ext>
            </a:extLst>
          </p:cNvPr>
          <p:cNvSpPr txBox="1"/>
          <p:nvPr/>
        </p:nvSpPr>
        <p:spPr>
          <a:xfrm>
            <a:off x="9108565" y="3029798"/>
            <a:ext cx="1347360" cy="461665"/>
          </a:xfrm>
          <a:prstGeom prst="rect">
            <a:avLst/>
          </a:prstGeom>
          <a:noFill/>
        </p:spPr>
        <p:txBody>
          <a:bodyPr wrap="square" rtlCol="0">
            <a:spAutoFit/>
          </a:bodyPr>
          <a:lstStyle/>
          <a:p>
            <a:pPr algn="ctr"/>
            <a:r>
              <a:rPr lang="en-US" altLang="zh-TW" sz="2400" dirty="0"/>
              <a:t>feature</a:t>
            </a:r>
            <a:endParaRPr lang="zh-TW" altLang="en-US" sz="2400" dirty="0"/>
          </a:p>
        </p:txBody>
      </p:sp>
      <p:sp>
        <p:nvSpPr>
          <p:cNvPr id="105" name="文字方塊 104">
            <a:extLst>
              <a:ext uri="{FF2B5EF4-FFF2-40B4-BE49-F238E27FC236}">
                <a16:creationId xmlns:a16="http://schemas.microsoft.com/office/drawing/2014/main" id="{0BC82D5D-3A32-40BF-8D40-74F24F13A10B}"/>
              </a:ext>
            </a:extLst>
          </p:cNvPr>
          <p:cNvSpPr txBox="1"/>
          <p:nvPr/>
        </p:nvSpPr>
        <p:spPr>
          <a:xfrm>
            <a:off x="2777428" y="5019944"/>
            <a:ext cx="882265" cy="461665"/>
          </a:xfrm>
          <a:prstGeom prst="rect">
            <a:avLst/>
          </a:prstGeom>
          <a:noFill/>
        </p:spPr>
        <p:txBody>
          <a:bodyPr wrap="square" rtlCol="0">
            <a:spAutoFit/>
          </a:bodyPr>
          <a:lstStyle/>
          <a:p>
            <a:pPr algn="ctr"/>
            <a:r>
              <a:rPr lang="en-US" altLang="zh-TW" sz="2400" dirty="0"/>
              <a:t>label</a:t>
            </a:r>
            <a:endParaRPr lang="zh-TW" altLang="en-US" sz="2400" dirty="0"/>
          </a:p>
        </p:txBody>
      </p:sp>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7C16B235-EC52-4602-9A6F-35BB6AC5699F}"/>
                  </a:ext>
                </a:extLst>
              </p:cNvPr>
              <p:cNvSpPr txBox="1"/>
              <p:nvPr/>
            </p:nvSpPr>
            <p:spPr>
              <a:xfrm>
                <a:off x="6151039" y="3841785"/>
                <a:ext cx="5337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𝑊</m:t>
                      </m:r>
                      <m:r>
                        <a:rPr lang="en-US" altLang="zh-TW" sz="2800" i="1">
                          <a:latin typeface="Cambria Math" panose="02040503050406030204" pitchFamily="18" charset="0"/>
                        </a:rPr>
                        <m:t>′</m:t>
                      </m:r>
                    </m:oMath>
                  </m:oMathPara>
                </a14:m>
                <a:endParaRPr lang="zh-TW" altLang="en-US" sz="2800" dirty="0"/>
              </a:p>
            </p:txBody>
          </p:sp>
        </mc:Choice>
        <mc:Fallback xmlns="">
          <p:sp>
            <p:nvSpPr>
              <p:cNvPr id="106" name="文字方塊 105">
                <a:extLst>
                  <a:ext uri="{FF2B5EF4-FFF2-40B4-BE49-F238E27FC236}">
                    <a16:creationId xmlns:a16="http://schemas.microsoft.com/office/drawing/2014/main" id="{7C16B235-EC52-4602-9A6F-35BB6AC5699F}"/>
                  </a:ext>
                </a:extLst>
              </p:cNvPr>
              <p:cNvSpPr txBox="1">
                <a:spLocks noRot="1" noChangeAspect="1" noMove="1" noResize="1" noEditPoints="1" noAdjustHandles="1" noChangeArrowheads="1" noChangeShapeType="1" noTextEdit="1"/>
              </p:cNvSpPr>
              <p:nvPr/>
            </p:nvSpPr>
            <p:spPr>
              <a:xfrm>
                <a:off x="6151039" y="3841785"/>
                <a:ext cx="533799" cy="430887"/>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1815C4F8-D6A8-4840-9027-2CB1AA5D769A}"/>
                  </a:ext>
                </a:extLst>
              </p:cNvPr>
              <p:cNvSpPr txBox="1"/>
              <p:nvPr/>
            </p:nvSpPr>
            <p:spPr>
              <a:xfrm>
                <a:off x="4834334" y="3825740"/>
                <a:ext cx="4103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𝒃</m:t>
                      </m:r>
                      <m:r>
                        <a:rPr lang="en-US" altLang="zh-TW" sz="2800" i="1">
                          <a:latin typeface="Cambria Math" panose="02040503050406030204" pitchFamily="18" charset="0"/>
                        </a:rPr>
                        <m:t>′</m:t>
                      </m:r>
                    </m:oMath>
                  </m:oMathPara>
                </a14:m>
                <a:endParaRPr lang="zh-TW" altLang="en-US" sz="2800" dirty="0"/>
              </a:p>
            </p:txBody>
          </p:sp>
        </mc:Choice>
        <mc:Fallback xmlns="">
          <p:sp>
            <p:nvSpPr>
              <p:cNvPr id="107" name="文字方塊 106">
                <a:extLst>
                  <a:ext uri="{FF2B5EF4-FFF2-40B4-BE49-F238E27FC236}">
                    <a16:creationId xmlns:a16="http://schemas.microsoft.com/office/drawing/2014/main" id="{1815C4F8-D6A8-4840-9027-2CB1AA5D769A}"/>
                  </a:ext>
                </a:extLst>
              </p:cNvPr>
              <p:cNvSpPr txBox="1">
                <a:spLocks noRot="1" noChangeAspect="1" noMove="1" noResize="1" noEditPoints="1" noAdjustHandles="1" noChangeArrowheads="1" noChangeShapeType="1" noTextEdit="1"/>
              </p:cNvSpPr>
              <p:nvPr/>
            </p:nvSpPr>
            <p:spPr>
              <a:xfrm>
                <a:off x="4834334" y="3825740"/>
                <a:ext cx="410369" cy="430887"/>
              </a:xfrm>
              <a:prstGeom prst="rect">
                <a:avLst/>
              </a:prstGeom>
              <a:blipFill>
                <a:blip r:embed="rId40"/>
                <a:stretch>
                  <a:fillRect/>
                </a:stretch>
              </a:blipFill>
            </p:spPr>
            <p:txBody>
              <a:bodyPr/>
              <a:lstStyle/>
              <a:p>
                <a:r>
                  <a:rPr lang="zh-CN" altLang="en-US">
                    <a:noFill/>
                  </a:rPr>
                  <a:t> </a:t>
                </a:r>
              </a:p>
            </p:txBody>
          </p:sp>
        </mc:Fallback>
      </mc:AlternateContent>
      <p:grpSp>
        <p:nvGrpSpPr>
          <p:cNvPr id="70" name="群組 69">
            <a:extLst>
              <a:ext uri="{FF2B5EF4-FFF2-40B4-BE49-F238E27FC236}">
                <a16:creationId xmlns:a16="http://schemas.microsoft.com/office/drawing/2014/main" id="{687033FF-D551-4865-BEC7-B432CAA50A4C}"/>
              </a:ext>
            </a:extLst>
          </p:cNvPr>
          <p:cNvGrpSpPr/>
          <p:nvPr/>
        </p:nvGrpSpPr>
        <p:grpSpPr>
          <a:xfrm>
            <a:off x="5346719" y="4767404"/>
            <a:ext cx="450868" cy="941664"/>
            <a:chOff x="145087" y="4105590"/>
            <a:chExt cx="450868" cy="941664"/>
          </a:xfrm>
        </p:grpSpPr>
        <p:sp>
          <p:nvSpPr>
            <p:cNvPr id="71" name="矩形 70">
              <a:extLst>
                <a:ext uri="{FF2B5EF4-FFF2-40B4-BE49-F238E27FC236}">
                  <a16:creationId xmlns:a16="http://schemas.microsoft.com/office/drawing/2014/main" id="{381A7C14-08FA-400E-9553-C2BB6F2BCCD4}"/>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6995D4FE-799C-4E16-AAB5-83888D868F4D}"/>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r>
                          <a:rPr lang="en-US" altLang="zh-TW" sz="2800" b="1" i="1">
                            <a:latin typeface="Cambria Math" panose="02040503050406030204" pitchFamily="18" charset="0"/>
                          </a:rPr>
                          <m:t>′</m:t>
                        </m:r>
                      </m:oMath>
                    </m:oMathPara>
                  </a14:m>
                  <a:endParaRPr lang="zh-TW" altLang="en-US" sz="2800" b="1" dirty="0"/>
                </a:p>
              </p:txBody>
            </p:sp>
          </mc:Choice>
          <mc:Fallback xmlns="">
            <p:sp>
              <p:nvSpPr>
                <p:cNvPr id="72" name="文字方塊 71">
                  <a:extLst>
                    <a:ext uri="{FF2B5EF4-FFF2-40B4-BE49-F238E27FC236}">
                      <a16:creationId xmlns:a16="http://schemas.microsoft.com/office/drawing/2014/main" id="{6995D4FE-799C-4E16-AAB5-83888D868F4D}"/>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41"/>
                  <a:stretch>
                    <a:fillRect l="-2174" r="-2174"/>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EE186516-DF65-4AFC-A8B1-CD86DFE0E7B1}"/>
                  </a:ext>
                </a:extLst>
              </p:cNvPr>
              <p:cNvSpPr txBox="1"/>
              <p:nvPr/>
            </p:nvSpPr>
            <p:spPr>
              <a:xfrm>
                <a:off x="5928249" y="5046870"/>
                <a:ext cx="52049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73" name="文字方塊 72">
                <a:extLst>
                  <a:ext uri="{FF2B5EF4-FFF2-40B4-BE49-F238E27FC236}">
                    <a16:creationId xmlns:a16="http://schemas.microsoft.com/office/drawing/2014/main" id="{EE186516-DF65-4AFC-A8B1-CD86DFE0E7B1}"/>
                  </a:ext>
                </a:extLst>
              </p:cNvPr>
              <p:cNvSpPr txBox="1">
                <a:spLocks noRot="1" noChangeAspect="1" noMove="1" noResize="1" noEditPoints="1" noAdjustHandles="1" noChangeArrowheads="1" noChangeShapeType="1" noTextEdit="1"/>
              </p:cNvSpPr>
              <p:nvPr/>
            </p:nvSpPr>
            <p:spPr>
              <a:xfrm>
                <a:off x="5928249" y="5046870"/>
                <a:ext cx="520498" cy="430887"/>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CAF9F15-DBED-4F40-A3CF-50EFBC466A47}"/>
                  </a:ext>
                </a:extLst>
              </p:cNvPr>
              <p:cNvSpPr txBox="1"/>
              <p:nvPr/>
            </p:nvSpPr>
            <p:spPr>
              <a:xfrm>
                <a:off x="6410658" y="4970158"/>
                <a:ext cx="2447574" cy="523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800" i="1">
                          <a:latin typeface="Cambria Math" panose="02040503050406030204" pitchFamily="18" charset="0"/>
                        </a:rPr>
                        <m:t>𝑠𝑜𝑓𝑡𝑚𝑎𝑥</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3" name="文字方塊 2">
                <a:extLst>
                  <a:ext uri="{FF2B5EF4-FFF2-40B4-BE49-F238E27FC236}">
                    <a16:creationId xmlns:a16="http://schemas.microsoft.com/office/drawing/2014/main" id="{2CAF9F15-DBED-4F40-A3CF-50EFBC466A47}"/>
                  </a:ext>
                </a:extLst>
              </p:cNvPr>
              <p:cNvSpPr txBox="1">
                <a:spLocks noRot="1" noChangeAspect="1" noMove="1" noResize="1" noEditPoints="1" noAdjustHandles="1" noChangeArrowheads="1" noChangeShapeType="1" noTextEdit="1"/>
              </p:cNvSpPr>
              <p:nvPr/>
            </p:nvSpPr>
            <p:spPr>
              <a:xfrm>
                <a:off x="6410658" y="4970158"/>
                <a:ext cx="2447574" cy="523220"/>
              </a:xfrm>
              <a:prstGeom prst="rect">
                <a:avLst/>
              </a:prstGeom>
              <a:blipFill>
                <a:blip r:embed="rId43"/>
                <a:stretch>
                  <a:fillRect/>
                </a:stretch>
              </a:blipFill>
            </p:spPr>
            <p:txBody>
              <a:bodyPr/>
              <a:lstStyle/>
              <a:p>
                <a:r>
                  <a:rPr lang="zh-CN" altLang="en-US">
                    <a:noFill/>
                  </a:rPr>
                  <a:t> </a:t>
                </a:r>
              </a:p>
            </p:txBody>
          </p:sp>
        </mc:Fallback>
      </mc:AlternateContent>
      <p:grpSp>
        <p:nvGrpSpPr>
          <p:cNvPr id="77" name="群組 76">
            <a:extLst>
              <a:ext uri="{FF2B5EF4-FFF2-40B4-BE49-F238E27FC236}">
                <a16:creationId xmlns:a16="http://schemas.microsoft.com/office/drawing/2014/main" id="{38DB5F53-BFD2-4721-9CF0-3D1AF51810D8}"/>
              </a:ext>
            </a:extLst>
          </p:cNvPr>
          <p:cNvGrpSpPr/>
          <p:nvPr/>
        </p:nvGrpSpPr>
        <p:grpSpPr>
          <a:xfrm>
            <a:off x="8135774" y="4813622"/>
            <a:ext cx="450868" cy="941664"/>
            <a:chOff x="145087" y="4105590"/>
            <a:chExt cx="450868" cy="941664"/>
          </a:xfrm>
        </p:grpSpPr>
        <p:sp>
          <p:nvSpPr>
            <p:cNvPr id="81" name="矩形 80">
              <a:extLst>
                <a:ext uri="{FF2B5EF4-FFF2-40B4-BE49-F238E27FC236}">
                  <a16:creationId xmlns:a16="http://schemas.microsoft.com/office/drawing/2014/main" id="{F22FCB2B-3420-484A-924B-3E0786FD591F}"/>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5782F2B2-5007-4F1D-80BE-2C7E4D2CA5A9}"/>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oMath>
                    </m:oMathPara>
                  </a14:m>
                  <a:endParaRPr lang="zh-TW" altLang="en-US" sz="2800" b="1" dirty="0"/>
                </a:p>
              </p:txBody>
            </p:sp>
          </mc:Choice>
          <mc:Fallback xmlns="">
            <p:sp>
              <p:nvSpPr>
                <p:cNvPr id="93" name="文字方塊 92">
                  <a:extLst>
                    <a:ext uri="{FF2B5EF4-FFF2-40B4-BE49-F238E27FC236}">
                      <a16:creationId xmlns:a16="http://schemas.microsoft.com/office/drawing/2014/main" id="{70E7B37A-B643-43B8-BFD4-EE78CF0AA6C3}"/>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38"/>
                  <a:stretch>
                    <a:fillRect/>
                  </a:stretch>
                </a:blipFill>
              </p:spPr>
              <p:txBody>
                <a:bodyPr/>
                <a:lstStyle/>
                <a:p>
                  <a:r>
                    <a:rPr lang="zh-TW" altLang="en-US">
                      <a:noFill/>
                    </a:rPr>
                    <a:t> </a:t>
                  </a:r>
                </a:p>
              </p:txBody>
            </p:sp>
          </mc:Fallback>
        </mc:AlternateContent>
      </p:grpSp>
      <p:sp>
        <p:nvSpPr>
          <p:cNvPr id="34" name="矩形: 圓角 33">
            <a:extLst>
              <a:ext uri="{FF2B5EF4-FFF2-40B4-BE49-F238E27FC236}">
                <a16:creationId xmlns:a16="http://schemas.microsoft.com/office/drawing/2014/main" id="{7C36D64C-1CFE-4C6D-B63B-BADD9498F755}"/>
              </a:ext>
            </a:extLst>
          </p:cNvPr>
          <p:cNvSpPr/>
          <p:nvPr/>
        </p:nvSpPr>
        <p:spPr>
          <a:xfrm>
            <a:off x="6465705" y="4941118"/>
            <a:ext cx="1436568" cy="6423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BF1B0260-7CFA-4897-9D21-2917B2547847}"/>
              </a:ext>
            </a:extLst>
          </p:cNvPr>
          <p:cNvSpPr txBox="1"/>
          <p:nvPr/>
        </p:nvSpPr>
        <p:spPr>
          <a:xfrm>
            <a:off x="2902252" y="5829489"/>
            <a:ext cx="1088605" cy="461665"/>
          </a:xfrm>
          <a:prstGeom prst="rect">
            <a:avLst/>
          </a:prstGeom>
          <a:noFill/>
        </p:spPr>
        <p:txBody>
          <a:bodyPr wrap="square" rtlCol="0">
            <a:spAutoFit/>
          </a:bodyPr>
          <a:lstStyle/>
          <a:p>
            <a:pPr algn="ctr"/>
            <a:r>
              <a:rPr lang="en-US" altLang="zh-TW" sz="2400" dirty="0"/>
              <a:t>0 or 1</a:t>
            </a:r>
            <a:endParaRPr lang="zh-TW" altLang="en-US" sz="2400" dirty="0"/>
          </a:p>
        </p:txBody>
      </p:sp>
      <p:sp>
        <p:nvSpPr>
          <p:cNvPr id="90" name="文字方塊 89">
            <a:extLst>
              <a:ext uri="{FF2B5EF4-FFF2-40B4-BE49-F238E27FC236}">
                <a16:creationId xmlns:a16="http://schemas.microsoft.com/office/drawing/2014/main" id="{1A0B676F-664E-4064-8846-0866D5F7735F}"/>
              </a:ext>
            </a:extLst>
          </p:cNvPr>
          <p:cNvSpPr txBox="1"/>
          <p:nvPr/>
        </p:nvSpPr>
        <p:spPr>
          <a:xfrm>
            <a:off x="4419068" y="5813307"/>
            <a:ext cx="2568392" cy="830997"/>
          </a:xfrm>
          <a:prstGeom prst="rect">
            <a:avLst/>
          </a:prstGeom>
          <a:noFill/>
        </p:spPr>
        <p:txBody>
          <a:bodyPr wrap="square" rtlCol="0">
            <a:spAutoFit/>
          </a:bodyPr>
          <a:lstStyle/>
          <a:p>
            <a:pPr algn="ctr"/>
            <a:r>
              <a:rPr lang="en-US" altLang="zh-TW" sz="2400" dirty="0"/>
              <a:t>Make all values between 0 and 1</a:t>
            </a:r>
            <a:endParaRPr lang="zh-TW" altLang="en-US" sz="2400" dirty="0"/>
          </a:p>
        </p:txBody>
      </p:sp>
      <p:sp>
        <p:nvSpPr>
          <p:cNvPr id="95" name="文字方塊 94">
            <a:extLst>
              <a:ext uri="{FF2B5EF4-FFF2-40B4-BE49-F238E27FC236}">
                <a16:creationId xmlns:a16="http://schemas.microsoft.com/office/drawing/2014/main" id="{B3CD08FA-9B79-4953-B2EB-0F44A9B8F0E8}"/>
              </a:ext>
            </a:extLst>
          </p:cNvPr>
          <p:cNvSpPr txBox="1"/>
          <p:nvPr/>
        </p:nvSpPr>
        <p:spPr>
          <a:xfrm>
            <a:off x="7602511" y="5829489"/>
            <a:ext cx="1615090" cy="830997"/>
          </a:xfrm>
          <a:prstGeom prst="rect">
            <a:avLst/>
          </a:prstGeom>
          <a:noFill/>
        </p:spPr>
        <p:txBody>
          <a:bodyPr wrap="square" rtlCol="0">
            <a:spAutoFit/>
          </a:bodyPr>
          <a:lstStyle/>
          <a:p>
            <a:pPr algn="ctr"/>
            <a:r>
              <a:rPr lang="en-US" altLang="zh-TW" sz="2400" dirty="0"/>
              <a:t>Can have any value</a:t>
            </a:r>
            <a:endParaRPr lang="zh-TW" altLang="en-US" sz="2400" dirty="0"/>
          </a:p>
        </p:txBody>
      </p:sp>
    </p:spTree>
    <p:extLst>
      <p:ext uri="{BB962C8B-B14F-4D97-AF65-F5344CB8AC3E}">
        <p14:creationId xmlns:p14="http://schemas.microsoft.com/office/powerpoint/2010/main" val="14919064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6" grpId="0"/>
      <p:bldP spid="87" grpId="0"/>
      <p:bldP spid="96" grpId="0" animBg="1"/>
      <p:bldP spid="89" grpId="0"/>
      <p:bldP spid="94" grpId="0" animBg="1"/>
      <p:bldP spid="104" grpId="0"/>
      <p:bldP spid="105" grpId="0"/>
      <p:bldP spid="106" grpId="0"/>
      <p:bldP spid="107" grpId="0"/>
      <p:bldP spid="73" grpId="0"/>
      <p:bldP spid="3" grpId="0"/>
      <p:bldP spid="34" grpId="0" animBg="1"/>
      <p:bldP spid="35" grpId="0"/>
      <p:bldP spid="90" grpId="0"/>
      <p:bldP spid="9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8647" y="6583171"/>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Arial"/>
                <a:cs typeface="Arial"/>
              </a:rPr>
              <a:t>2</a:t>
            </a:r>
            <a:endParaRPr sz="1200">
              <a:latin typeface="Arial"/>
              <a:cs typeface="Arial"/>
            </a:endParaRPr>
          </a:p>
        </p:txBody>
      </p:sp>
      <p:sp>
        <p:nvSpPr>
          <p:cNvPr id="3" name="object 3"/>
          <p:cNvSpPr txBox="1">
            <a:spLocks noGrp="1"/>
          </p:cNvSpPr>
          <p:nvPr>
            <p:ph type="title" idx="4294967295"/>
          </p:nvPr>
        </p:nvSpPr>
        <p:spPr>
          <a:xfrm>
            <a:off x="457200" y="165889"/>
            <a:ext cx="3952875" cy="443711"/>
          </a:xfrm>
          <a:prstGeom prst="rect">
            <a:avLst/>
          </a:prstGeom>
        </p:spPr>
        <p:txBody>
          <a:bodyPr vert="horz" wrap="square" lIns="0" tIns="12700" rIns="0" bIns="0" rtlCol="0">
            <a:spAutoFit/>
          </a:bodyPr>
          <a:lstStyle/>
          <a:p>
            <a:pPr marL="12700">
              <a:lnSpc>
                <a:spcPct val="100000"/>
              </a:lnSpc>
              <a:spcBef>
                <a:spcPts val="100"/>
              </a:spcBef>
            </a:pPr>
            <a:r>
              <a:rPr sz="2800" b="1" spc="-15" dirty="0"/>
              <a:t>人工智能 </a:t>
            </a:r>
            <a:r>
              <a:rPr sz="2800" b="1" dirty="0">
                <a:latin typeface="Arial"/>
                <a:cs typeface="Arial"/>
              </a:rPr>
              <a:t>vs</a:t>
            </a:r>
            <a:r>
              <a:rPr sz="2800" b="1" spc="-10" dirty="0">
                <a:latin typeface="Arial"/>
                <a:cs typeface="Arial"/>
              </a:rPr>
              <a:t> </a:t>
            </a:r>
            <a:r>
              <a:rPr sz="2800" b="1" spc="-15" dirty="0"/>
              <a:t>机器学习</a:t>
            </a:r>
          </a:p>
        </p:txBody>
      </p:sp>
      <p:grpSp>
        <p:nvGrpSpPr>
          <p:cNvPr id="4" name="object 4"/>
          <p:cNvGrpSpPr/>
          <p:nvPr/>
        </p:nvGrpSpPr>
        <p:grpSpPr>
          <a:xfrm>
            <a:off x="95753" y="1442471"/>
            <a:ext cx="12000865" cy="3973195"/>
            <a:chOff x="95753" y="1442471"/>
            <a:chExt cx="12000865" cy="3973195"/>
          </a:xfrm>
        </p:grpSpPr>
        <p:pic>
          <p:nvPicPr>
            <p:cNvPr id="5" name="object 5"/>
            <p:cNvPicPr/>
            <p:nvPr/>
          </p:nvPicPr>
          <p:blipFill>
            <a:blip r:embed="rId2" cstate="print"/>
            <a:stretch>
              <a:fillRect/>
            </a:stretch>
          </p:blipFill>
          <p:spPr>
            <a:xfrm>
              <a:off x="95753" y="1442471"/>
              <a:ext cx="3143357" cy="2590801"/>
            </a:xfrm>
            <a:prstGeom prst="rect">
              <a:avLst/>
            </a:prstGeom>
          </p:spPr>
        </p:pic>
        <p:pic>
          <p:nvPicPr>
            <p:cNvPr id="6" name="object 6"/>
            <p:cNvPicPr/>
            <p:nvPr/>
          </p:nvPicPr>
          <p:blipFill>
            <a:blip r:embed="rId3" cstate="print"/>
            <a:stretch>
              <a:fillRect/>
            </a:stretch>
          </p:blipFill>
          <p:spPr>
            <a:xfrm>
              <a:off x="3323466" y="1442471"/>
              <a:ext cx="8772779" cy="3973056"/>
            </a:xfrm>
            <a:prstGeom prst="rect">
              <a:avLst/>
            </a:prstGeom>
          </p:spPr>
        </p:pic>
      </p:grpSp>
      <p:sp>
        <p:nvSpPr>
          <p:cNvPr id="7" name="object 7"/>
          <p:cNvSpPr txBox="1"/>
          <p:nvPr/>
        </p:nvSpPr>
        <p:spPr>
          <a:xfrm>
            <a:off x="383538" y="6095491"/>
            <a:ext cx="9199880" cy="568325"/>
          </a:xfrm>
          <a:prstGeom prst="rect">
            <a:avLst/>
          </a:prstGeom>
        </p:spPr>
        <p:txBody>
          <a:bodyPr vert="horz" wrap="square" lIns="0" tIns="26670" rIns="0" bIns="0" rtlCol="0">
            <a:spAutoFit/>
          </a:bodyPr>
          <a:lstStyle/>
          <a:p>
            <a:pPr marL="12700" marR="5080">
              <a:lnSpc>
                <a:spcPts val="2110"/>
              </a:lnSpc>
              <a:spcBef>
                <a:spcPts val="210"/>
              </a:spcBef>
            </a:pPr>
            <a:r>
              <a:rPr sz="1800" dirty="0">
                <a:solidFill>
                  <a:srgbClr val="7F7F7F"/>
                </a:solidFill>
                <a:latin typeface="Arial"/>
                <a:cs typeface="Arial"/>
              </a:rPr>
              <a:t>Source:</a:t>
            </a:r>
            <a:r>
              <a:rPr sz="1800" spc="-25" dirty="0">
                <a:solidFill>
                  <a:srgbClr val="7F7F7F"/>
                </a:solidFill>
                <a:latin typeface="Arial"/>
                <a:cs typeface="Arial"/>
              </a:rPr>
              <a:t> </a:t>
            </a:r>
            <a:r>
              <a:rPr sz="1800" dirty="0">
                <a:solidFill>
                  <a:srgbClr val="7F7F7F"/>
                </a:solidFill>
                <a:latin typeface="Arial"/>
                <a:cs typeface="Arial"/>
              </a:rPr>
              <a:t>Bhatt,</a:t>
            </a:r>
            <a:r>
              <a:rPr sz="1800" spc="-25" dirty="0">
                <a:solidFill>
                  <a:srgbClr val="7F7F7F"/>
                </a:solidFill>
                <a:latin typeface="Arial"/>
                <a:cs typeface="Arial"/>
              </a:rPr>
              <a:t> </a:t>
            </a:r>
            <a:r>
              <a:rPr sz="1800" dirty="0">
                <a:solidFill>
                  <a:srgbClr val="7F7F7F"/>
                </a:solidFill>
                <a:latin typeface="Arial"/>
                <a:cs typeface="Arial"/>
              </a:rPr>
              <a:t>Chandradeep,</a:t>
            </a:r>
            <a:r>
              <a:rPr sz="1800" spc="-20" dirty="0">
                <a:solidFill>
                  <a:srgbClr val="7F7F7F"/>
                </a:solidFill>
                <a:latin typeface="Arial"/>
                <a:cs typeface="Arial"/>
              </a:rPr>
              <a:t> </a:t>
            </a:r>
            <a:r>
              <a:rPr sz="1800" dirty="0">
                <a:solidFill>
                  <a:srgbClr val="7F7F7F"/>
                </a:solidFill>
                <a:latin typeface="Arial"/>
                <a:cs typeface="Arial"/>
              </a:rPr>
              <a:t>et</a:t>
            </a:r>
            <a:r>
              <a:rPr sz="1800" spc="-25" dirty="0">
                <a:solidFill>
                  <a:srgbClr val="7F7F7F"/>
                </a:solidFill>
                <a:latin typeface="Arial"/>
                <a:cs typeface="Arial"/>
              </a:rPr>
              <a:t> </a:t>
            </a:r>
            <a:r>
              <a:rPr sz="1800" dirty="0">
                <a:solidFill>
                  <a:srgbClr val="7F7F7F"/>
                </a:solidFill>
                <a:latin typeface="Arial"/>
                <a:cs typeface="Arial"/>
              </a:rPr>
              <a:t>al.</a:t>
            </a:r>
            <a:r>
              <a:rPr sz="1800" spc="-20" dirty="0">
                <a:solidFill>
                  <a:srgbClr val="7F7F7F"/>
                </a:solidFill>
                <a:latin typeface="Arial"/>
                <a:cs typeface="Arial"/>
              </a:rPr>
              <a:t> </a:t>
            </a:r>
            <a:r>
              <a:rPr sz="1800" dirty="0">
                <a:solidFill>
                  <a:srgbClr val="7F7F7F"/>
                </a:solidFill>
                <a:latin typeface="Arial"/>
                <a:cs typeface="Arial"/>
              </a:rPr>
              <a:t>"The</a:t>
            </a:r>
            <a:r>
              <a:rPr sz="1800" spc="-25" dirty="0">
                <a:solidFill>
                  <a:srgbClr val="7F7F7F"/>
                </a:solidFill>
                <a:latin typeface="Arial"/>
                <a:cs typeface="Arial"/>
              </a:rPr>
              <a:t> </a:t>
            </a:r>
            <a:r>
              <a:rPr sz="1800" dirty="0">
                <a:solidFill>
                  <a:srgbClr val="7F7F7F"/>
                </a:solidFill>
                <a:latin typeface="Arial"/>
                <a:cs typeface="Arial"/>
              </a:rPr>
              <a:t>state</a:t>
            </a:r>
            <a:r>
              <a:rPr sz="1800" spc="-20" dirty="0">
                <a:solidFill>
                  <a:srgbClr val="7F7F7F"/>
                </a:solidFill>
                <a:latin typeface="Arial"/>
                <a:cs typeface="Arial"/>
              </a:rPr>
              <a:t> </a:t>
            </a:r>
            <a:r>
              <a:rPr sz="1800" dirty="0">
                <a:solidFill>
                  <a:srgbClr val="7F7F7F"/>
                </a:solidFill>
                <a:latin typeface="Arial"/>
                <a:cs typeface="Arial"/>
              </a:rPr>
              <a:t>of</a:t>
            </a:r>
            <a:r>
              <a:rPr sz="1800" spc="-25" dirty="0">
                <a:solidFill>
                  <a:srgbClr val="7F7F7F"/>
                </a:solidFill>
                <a:latin typeface="Arial"/>
                <a:cs typeface="Arial"/>
              </a:rPr>
              <a:t> </a:t>
            </a:r>
            <a:r>
              <a:rPr sz="1800" dirty="0">
                <a:solidFill>
                  <a:srgbClr val="7F7F7F"/>
                </a:solidFill>
                <a:latin typeface="Arial"/>
                <a:cs typeface="Arial"/>
              </a:rPr>
              <a:t>the</a:t>
            </a:r>
            <a:r>
              <a:rPr sz="1800" spc="-20" dirty="0">
                <a:solidFill>
                  <a:srgbClr val="7F7F7F"/>
                </a:solidFill>
                <a:latin typeface="Arial"/>
                <a:cs typeface="Arial"/>
              </a:rPr>
              <a:t> </a:t>
            </a:r>
            <a:r>
              <a:rPr sz="1800" dirty="0">
                <a:solidFill>
                  <a:srgbClr val="7F7F7F"/>
                </a:solidFill>
                <a:latin typeface="Arial"/>
                <a:cs typeface="Arial"/>
              </a:rPr>
              <a:t>art</a:t>
            </a:r>
            <a:r>
              <a:rPr sz="1800" spc="-25" dirty="0">
                <a:solidFill>
                  <a:srgbClr val="7F7F7F"/>
                </a:solidFill>
                <a:latin typeface="Arial"/>
                <a:cs typeface="Arial"/>
              </a:rPr>
              <a:t> </a:t>
            </a:r>
            <a:r>
              <a:rPr sz="1800" dirty="0">
                <a:solidFill>
                  <a:srgbClr val="7F7F7F"/>
                </a:solidFill>
                <a:latin typeface="Arial"/>
                <a:cs typeface="Arial"/>
              </a:rPr>
              <a:t>of</a:t>
            </a:r>
            <a:r>
              <a:rPr sz="1800" spc="-20" dirty="0">
                <a:solidFill>
                  <a:srgbClr val="7F7F7F"/>
                </a:solidFill>
                <a:latin typeface="Arial"/>
                <a:cs typeface="Arial"/>
              </a:rPr>
              <a:t> </a:t>
            </a:r>
            <a:r>
              <a:rPr sz="1800" dirty="0">
                <a:solidFill>
                  <a:srgbClr val="7F7F7F"/>
                </a:solidFill>
                <a:latin typeface="Arial"/>
                <a:cs typeface="Arial"/>
              </a:rPr>
              <a:t>deep</a:t>
            </a:r>
            <a:r>
              <a:rPr sz="1800" spc="-25" dirty="0">
                <a:solidFill>
                  <a:srgbClr val="7F7F7F"/>
                </a:solidFill>
                <a:latin typeface="Arial"/>
                <a:cs typeface="Arial"/>
              </a:rPr>
              <a:t> </a:t>
            </a:r>
            <a:r>
              <a:rPr sz="1800" dirty="0">
                <a:solidFill>
                  <a:srgbClr val="7F7F7F"/>
                </a:solidFill>
                <a:latin typeface="Arial"/>
                <a:cs typeface="Arial"/>
              </a:rPr>
              <a:t>learning</a:t>
            </a:r>
            <a:r>
              <a:rPr sz="1800" spc="-20" dirty="0">
                <a:solidFill>
                  <a:srgbClr val="7F7F7F"/>
                </a:solidFill>
                <a:latin typeface="Arial"/>
                <a:cs typeface="Arial"/>
              </a:rPr>
              <a:t> </a:t>
            </a:r>
            <a:r>
              <a:rPr sz="1800" dirty="0">
                <a:solidFill>
                  <a:srgbClr val="7F7F7F"/>
                </a:solidFill>
                <a:latin typeface="Arial"/>
                <a:cs typeface="Arial"/>
              </a:rPr>
              <a:t>models</a:t>
            </a:r>
            <a:r>
              <a:rPr sz="1800" spc="-25" dirty="0">
                <a:solidFill>
                  <a:srgbClr val="7F7F7F"/>
                </a:solidFill>
                <a:latin typeface="Arial"/>
                <a:cs typeface="Arial"/>
              </a:rPr>
              <a:t> </a:t>
            </a:r>
            <a:r>
              <a:rPr sz="1800" dirty="0">
                <a:solidFill>
                  <a:srgbClr val="7F7F7F"/>
                </a:solidFill>
                <a:latin typeface="Arial"/>
                <a:cs typeface="Arial"/>
              </a:rPr>
              <a:t>in</a:t>
            </a:r>
            <a:r>
              <a:rPr sz="1800" spc="-20" dirty="0">
                <a:solidFill>
                  <a:srgbClr val="7F7F7F"/>
                </a:solidFill>
                <a:latin typeface="Arial"/>
                <a:cs typeface="Arial"/>
              </a:rPr>
              <a:t> </a:t>
            </a:r>
            <a:r>
              <a:rPr sz="1800" spc="-10" dirty="0">
                <a:solidFill>
                  <a:srgbClr val="7F7F7F"/>
                </a:solidFill>
                <a:latin typeface="Arial"/>
                <a:cs typeface="Arial"/>
              </a:rPr>
              <a:t>medical </a:t>
            </a:r>
            <a:r>
              <a:rPr sz="1800" dirty="0">
                <a:solidFill>
                  <a:srgbClr val="7F7F7F"/>
                </a:solidFill>
                <a:latin typeface="Arial"/>
                <a:cs typeface="Arial"/>
              </a:rPr>
              <a:t>science</a:t>
            </a:r>
            <a:r>
              <a:rPr sz="1800" spc="-40" dirty="0">
                <a:solidFill>
                  <a:srgbClr val="7F7F7F"/>
                </a:solidFill>
                <a:latin typeface="Arial"/>
                <a:cs typeface="Arial"/>
              </a:rPr>
              <a:t> </a:t>
            </a:r>
            <a:r>
              <a:rPr sz="1800" dirty="0">
                <a:solidFill>
                  <a:srgbClr val="7F7F7F"/>
                </a:solidFill>
                <a:latin typeface="Arial"/>
                <a:cs typeface="Arial"/>
              </a:rPr>
              <a:t>and</a:t>
            </a:r>
            <a:r>
              <a:rPr sz="1800" spc="-35" dirty="0">
                <a:solidFill>
                  <a:srgbClr val="7F7F7F"/>
                </a:solidFill>
                <a:latin typeface="Arial"/>
                <a:cs typeface="Arial"/>
              </a:rPr>
              <a:t> </a:t>
            </a:r>
            <a:r>
              <a:rPr sz="1800" dirty="0">
                <a:solidFill>
                  <a:srgbClr val="7F7F7F"/>
                </a:solidFill>
                <a:latin typeface="Arial"/>
                <a:cs typeface="Arial"/>
              </a:rPr>
              <a:t>their</a:t>
            </a:r>
            <a:r>
              <a:rPr sz="1800" spc="-30" dirty="0">
                <a:solidFill>
                  <a:srgbClr val="7F7F7F"/>
                </a:solidFill>
                <a:latin typeface="Arial"/>
                <a:cs typeface="Arial"/>
              </a:rPr>
              <a:t> </a:t>
            </a:r>
            <a:r>
              <a:rPr sz="1800" dirty="0">
                <a:solidFill>
                  <a:srgbClr val="7F7F7F"/>
                </a:solidFill>
                <a:latin typeface="Arial"/>
                <a:cs typeface="Arial"/>
              </a:rPr>
              <a:t>challenges."</a:t>
            </a:r>
            <a:r>
              <a:rPr sz="1800" spc="-35" dirty="0">
                <a:solidFill>
                  <a:srgbClr val="7F7F7F"/>
                </a:solidFill>
                <a:latin typeface="Arial"/>
                <a:cs typeface="Arial"/>
              </a:rPr>
              <a:t> </a:t>
            </a:r>
            <a:r>
              <a:rPr sz="1800" i="1" dirty="0">
                <a:solidFill>
                  <a:srgbClr val="7F7F7F"/>
                </a:solidFill>
                <a:latin typeface="Arial"/>
                <a:cs typeface="Arial"/>
              </a:rPr>
              <a:t>Multimedia</a:t>
            </a:r>
            <a:r>
              <a:rPr sz="1800" i="1" spc="-35" dirty="0">
                <a:solidFill>
                  <a:srgbClr val="7F7F7F"/>
                </a:solidFill>
                <a:latin typeface="Arial"/>
                <a:cs typeface="Arial"/>
              </a:rPr>
              <a:t> </a:t>
            </a:r>
            <a:r>
              <a:rPr sz="1800" i="1" dirty="0">
                <a:solidFill>
                  <a:srgbClr val="7F7F7F"/>
                </a:solidFill>
                <a:latin typeface="Arial"/>
                <a:cs typeface="Arial"/>
              </a:rPr>
              <a:t>Systems</a:t>
            </a:r>
            <a:r>
              <a:rPr sz="1800" i="1" spc="-35" dirty="0">
                <a:solidFill>
                  <a:srgbClr val="7F7F7F"/>
                </a:solidFill>
                <a:latin typeface="Arial"/>
                <a:cs typeface="Arial"/>
              </a:rPr>
              <a:t> </a:t>
            </a:r>
            <a:r>
              <a:rPr sz="1800" dirty="0">
                <a:solidFill>
                  <a:srgbClr val="7F7F7F"/>
                </a:solidFill>
                <a:latin typeface="Arial"/>
                <a:cs typeface="Arial"/>
              </a:rPr>
              <a:t>27.4</a:t>
            </a:r>
            <a:r>
              <a:rPr sz="1800" spc="-35" dirty="0">
                <a:solidFill>
                  <a:srgbClr val="7F7F7F"/>
                </a:solidFill>
                <a:latin typeface="Arial"/>
                <a:cs typeface="Arial"/>
              </a:rPr>
              <a:t> </a:t>
            </a:r>
            <a:r>
              <a:rPr sz="1800" dirty="0">
                <a:solidFill>
                  <a:srgbClr val="7F7F7F"/>
                </a:solidFill>
                <a:latin typeface="Arial"/>
                <a:cs typeface="Arial"/>
              </a:rPr>
              <a:t>(2021):</a:t>
            </a:r>
            <a:r>
              <a:rPr sz="1800" spc="-35" dirty="0">
                <a:solidFill>
                  <a:srgbClr val="7F7F7F"/>
                </a:solidFill>
                <a:latin typeface="Arial"/>
                <a:cs typeface="Arial"/>
              </a:rPr>
              <a:t> </a:t>
            </a:r>
            <a:r>
              <a:rPr sz="1800" spc="-10" dirty="0">
                <a:solidFill>
                  <a:srgbClr val="7F7F7F"/>
                </a:solidFill>
                <a:latin typeface="Arial"/>
                <a:cs typeface="Arial"/>
              </a:rPr>
              <a:t>599-</a:t>
            </a:r>
            <a:r>
              <a:rPr sz="1800" spc="-20" dirty="0">
                <a:solidFill>
                  <a:srgbClr val="7F7F7F"/>
                </a:solidFill>
                <a:latin typeface="Arial"/>
                <a:cs typeface="Arial"/>
              </a:rPr>
              <a:t>613.</a:t>
            </a:r>
            <a:endParaRPr sz="18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矩形 184">
            <a:extLst>
              <a:ext uri="{FF2B5EF4-FFF2-40B4-BE49-F238E27FC236}">
                <a16:creationId xmlns:a16="http://schemas.microsoft.com/office/drawing/2014/main" id="{66E4E21F-3916-4570-BC2E-24BFD2BA53D1}"/>
              </a:ext>
            </a:extLst>
          </p:cNvPr>
          <p:cNvSpPr/>
          <p:nvPr/>
        </p:nvSpPr>
        <p:spPr>
          <a:xfrm>
            <a:off x="3201710" y="2249714"/>
            <a:ext cx="5855205" cy="424210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99DCD4C2-175C-4D71-9844-BE7A5202D94A}"/>
              </a:ext>
            </a:extLst>
          </p:cNvPr>
          <p:cNvSpPr>
            <a:spLocks noGrp="1"/>
          </p:cNvSpPr>
          <p:nvPr>
            <p:ph type="title" idx="4294967295"/>
          </p:nvPr>
        </p:nvSpPr>
        <p:spPr>
          <a:xfrm>
            <a:off x="1154090" y="74676"/>
            <a:ext cx="6831124" cy="984885"/>
          </a:xfrm>
          <a:prstGeom prst="rect">
            <a:avLst/>
          </a:prstGeom>
        </p:spPr>
        <p:txBody>
          <a:bodyPr/>
          <a:lstStyle/>
          <a:p>
            <a:r>
              <a:rPr lang="en-US" altLang="zh-TW" sz="2800" b="1" dirty="0"/>
              <a:t>Soft-max</a:t>
            </a:r>
            <a:endParaRPr lang="zh-TW" altLang="en-US" sz="2800" b="1"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8BDC8D2D-E2C5-4E8E-A6B3-F210700AE7ED}"/>
                  </a:ext>
                </a:extLst>
              </p:cNvPr>
              <p:cNvSpPr txBox="1"/>
              <p:nvPr/>
            </p:nvSpPr>
            <p:spPr>
              <a:xfrm>
                <a:off x="7958588" y="757277"/>
                <a:ext cx="2221716" cy="842923"/>
              </a:xfrm>
              <a:prstGeom prst="rect">
                <a:avLst/>
              </a:prstGeom>
              <a:noFill/>
            </p:spPr>
            <p:txBody>
              <a:bodyPr wrap="square" rtlCol="0">
                <a:spAutoFit/>
              </a:bodyPr>
              <a:lstStyle/>
              <a:p>
                <a:pPr marL="342900" indent="-342900">
                  <a:buFont typeface="Wingdings" panose="05000000000000000000" pitchFamily="2" charset="2"/>
                  <a:buChar char="n"/>
                </a:pPr>
                <a14:m>
                  <m:oMath xmlns:m="http://schemas.openxmlformats.org/officeDocument/2006/math">
                    <m:r>
                      <a:rPr lang="en-US" altLang="zh-TW" sz="2400" i="1">
                        <a:latin typeface="Cambria Math" panose="02040503050406030204" pitchFamily="18" charset="0"/>
                      </a:rPr>
                      <m:t>1&gt;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m:t>
                        </m:r>
                      </m:sup>
                    </m:sSubSup>
                    <m:r>
                      <a:rPr lang="en-US" altLang="zh-TW" sz="2400" i="1">
                        <a:latin typeface="Cambria Math" panose="02040503050406030204" pitchFamily="18" charset="0"/>
                      </a:rPr>
                      <m:t>&gt;0</m:t>
                    </m:r>
                  </m:oMath>
                </a14:m>
                <a:endParaRPr lang="en-US" altLang="zh-TW" sz="2400" dirty="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m:t>
                            </m:r>
                          </m:sup>
                        </m:sSubSup>
                        <m:r>
                          <m:rPr>
                            <m:nor/>
                          </m:rPr>
                          <a:rPr lang="zh-TW" altLang="en-US" sz="2400" dirty="0"/>
                          <m:t> </m:t>
                        </m:r>
                        <m:r>
                          <a:rPr lang="en-US" altLang="zh-TW" sz="2400" i="1">
                            <a:latin typeface="Cambria Math" panose="02040503050406030204" pitchFamily="18" charset="0"/>
                          </a:rPr>
                          <m:t>=1</m:t>
                        </m:r>
                      </m:e>
                    </m:nary>
                  </m:oMath>
                </a14:m>
                <a:endParaRPr lang="zh-TW" altLang="en-US" sz="2400" dirty="0"/>
              </a:p>
            </p:txBody>
          </p:sp>
        </mc:Choice>
        <mc:Fallback xmlns="">
          <p:sp>
            <p:nvSpPr>
              <p:cNvPr id="4" name="文字方塊 3">
                <a:extLst>
                  <a:ext uri="{FF2B5EF4-FFF2-40B4-BE49-F238E27FC236}">
                    <a16:creationId xmlns:a16="http://schemas.microsoft.com/office/drawing/2014/main" id="{8BDC8D2D-E2C5-4E8E-A6B3-F210700AE7ED}"/>
                  </a:ext>
                </a:extLst>
              </p:cNvPr>
              <p:cNvSpPr txBox="1">
                <a:spLocks noRot="1" noChangeAspect="1" noMove="1" noResize="1" noEditPoints="1" noAdjustHandles="1" noChangeArrowheads="1" noChangeShapeType="1" noTextEdit="1"/>
              </p:cNvSpPr>
              <p:nvPr/>
            </p:nvSpPr>
            <p:spPr>
              <a:xfrm>
                <a:off x="7958588" y="757277"/>
                <a:ext cx="2221716" cy="842923"/>
              </a:xfrm>
              <a:prstGeom prst="rect">
                <a:avLst/>
              </a:prstGeom>
              <a:blipFill>
                <a:blip r:embed="rId2"/>
                <a:stretch>
                  <a:fillRect l="-6044" t="-27338" b="-105036"/>
                </a:stretch>
              </a:blipFill>
            </p:spPr>
            <p:txBody>
              <a:bodyPr/>
              <a:lstStyle/>
              <a:p>
                <a:r>
                  <a:rPr lang="zh-CN" altLang="en-US">
                    <a:noFill/>
                  </a:rPr>
                  <a:t> </a:t>
                </a:r>
              </a:p>
            </p:txBody>
          </p:sp>
        </mc:Fallback>
      </mc:AlternateContent>
      <p:cxnSp>
        <p:nvCxnSpPr>
          <p:cNvPr id="8" name="直線單箭頭接點 7">
            <a:extLst>
              <a:ext uri="{FF2B5EF4-FFF2-40B4-BE49-F238E27FC236}">
                <a16:creationId xmlns:a16="http://schemas.microsoft.com/office/drawing/2014/main" id="{62382369-4ED0-4691-A0CC-7CDDD0A6878B}"/>
              </a:ext>
            </a:extLst>
          </p:cNvPr>
          <p:cNvCxnSpPr>
            <a:cxnSpLocks/>
          </p:cNvCxnSpPr>
          <p:nvPr/>
        </p:nvCxnSpPr>
        <p:spPr>
          <a:xfrm flipH="1">
            <a:off x="8500024" y="2831320"/>
            <a:ext cx="951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5D8A8B83-1D57-4FA9-B677-D03F6327FEB3}"/>
              </a:ext>
            </a:extLst>
          </p:cNvPr>
          <p:cNvSpPr txBox="1"/>
          <p:nvPr/>
        </p:nvSpPr>
        <p:spPr>
          <a:xfrm>
            <a:off x="3226328" y="1706542"/>
            <a:ext cx="3614559" cy="461665"/>
          </a:xfrm>
          <a:prstGeom prst="rect">
            <a:avLst/>
          </a:prstGeom>
          <a:noFill/>
        </p:spPr>
        <p:txBody>
          <a:bodyPr wrap="square" rtlCol="0">
            <a:spAutoFit/>
          </a:bodyPr>
          <a:lstStyle/>
          <a:p>
            <a:r>
              <a:rPr lang="en-US" altLang="zh-TW" sz="2400" b="1" i="1" u="sng" dirty="0" err="1"/>
              <a:t>Softmax</a:t>
            </a:r>
            <a:endParaRPr lang="zh-TW" altLang="en-US" sz="2400" b="1" i="1" u="sng" dirty="0"/>
          </a:p>
        </p:txBody>
      </p:sp>
      <p:grpSp>
        <p:nvGrpSpPr>
          <p:cNvPr id="36" name="群組 35">
            <a:extLst>
              <a:ext uri="{FF2B5EF4-FFF2-40B4-BE49-F238E27FC236}">
                <a16:creationId xmlns:a16="http://schemas.microsoft.com/office/drawing/2014/main" id="{8257477F-FD1C-41C9-95FB-3C0F7EDA0C20}"/>
              </a:ext>
            </a:extLst>
          </p:cNvPr>
          <p:cNvGrpSpPr/>
          <p:nvPr/>
        </p:nvGrpSpPr>
        <p:grpSpPr>
          <a:xfrm>
            <a:off x="4798709" y="2604923"/>
            <a:ext cx="520319" cy="520319"/>
            <a:chOff x="3342651" y="3507082"/>
            <a:chExt cx="520319" cy="520319"/>
          </a:xfrm>
        </p:grpSpPr>
        <p:sp>
          <p:nvSpPr>
            <p:cNvPr id="37" name="矩形 36">
              <a:extLst>
                <a:ext uri="{FF2B5EF4-FFF2-40B4-BE49-F238E27FC236}">
                  <a16:creationId xmlns:a16="http://schemas.microsoft.com/office/drawing/2014/main" id="{6F7B5EB0-EB0A-4C3B-B8FE-05A522DF2985}"/>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8" name="Object 12">
              <a:extLst>
                <a:ext uri="{FF2B5EF4-FFF2-40B4-BE49-F238E27FC236}">
                  <a16:creationId xmlns:a16="http://schemas.microsoft.com/office/drawing/2014/main" id="{A4E43E4A-B36D-4AD6-BDD2-C498DEBBF602}"/>
                </a:ext>
              </a:extLst>
            </p:cNvPr>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 imgW="126720" imgH="126720" progId="Equation.3">
                    <p:embed/>
                  </p:oleObj>
                </mc:Choice>
                <mc:Fallback>
                  <p:oleObj name="方程式" r:id="rId3" imgW="126720" imgH="126720" progId="Equation.3">
                    <p:embed/>
                    <p:pic>
                      <p:nvPicPr>
                        <p:cNvPr id="38" name="Object 12">
                          <a:extLst>
                            <a:ext uri="{FF2B5EF4-FFF2-40B4-BE49-F238E27FC236}">
                              <a16:creationId xmlns:a16="http://schemas.microsoft.com/office/drawing/2014/main" id="{A4E43E4A-B36D-4AD6-BDD2-C498DEBBF602}"/>
                            </a:ext>
                          </a:extLst>
                        </p:cNvPr>
                        <p:cNvPicPr>
                          <a:picLocks noChangeAspect="1" noChangeArrowheads="1"/>
                        </p:cNvPicPr>
                        <p:nvPr/>
                      </p:nvPicPr>
                      <p:blipFill>
                        <a:blip r:embed="rId4"/>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39" name="直線單箭頭接點 38">
            <a:extLst>
              <a:ext uri="{FF2B5EF4-FFF2-40B4-BE49-F238E27FC236}">
                <a16:creationId xmlns:a16="http://schemas.microsoft.com/office/drawing/2014/main" id="{32124387-CFE3-4EB7-91BD-B5CAA0D9F157}"/>
              </a:ext>
            </a:extLst>
          </p:cNvPr>
          <p:cNvCxnSpPr>
            <a:cxnSpLocks/>
          </p:cNvCxnSpPr>
          <p:nvPr/>
        </p:nvCxnSpPr>
        <p:spPr>
          <a:xfrm>
            <a:off x="7505679" y="2890036"/>
            <a:ext cx="0" cy="3133177"/>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57DE1A50-5049-4A49-9E4D-565C39132471}"/>
              </a:ext>
            </a:extLst>
          </p:cNvPr>
          <p:cNvCxnSpPr>
            <a:cxnSpLocks/>
          </p:cNvCxnSpPr>
          <p:nvPr/>
        </p:nvCxnSpPr>
        <p:spPr>
          <a:xfrm flipH="1">
            <a:off x="6146528" y="6023212"/>
            <a:ext cx="13214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C23936CF-0D37-4945-800E-8FDF9517910A}"/>
              </a:ext>
            </a:extLst>
          </p:cNvPr>
          <p:cNvCxnSpPr>
            <a:cxnSpLocks/>
          </p:cNvCxnSpPr>
          <p:nvPr/>
        </p:nvCxnSpPr>
        <p:spPr>
          <a:xfrm>
            <a:off x="7015560" y="3951034"/>
            <a:ext cx="0" cy="2072178"/>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A18C1FCE-3036-4B4E-8BDD-3EEC475689A1}"/>
              </a:ext>
            </a:extLst>
          </p:cNvPr>
          <p:cNvCxnSpPr>
            <a:cxnSpLocks/>
          </p:cNvCxnSpPr>
          <p:nvPr/>
        </p:nvCxnSpPr>
        <p:spPr>
          <a:xfrm>
            <a:off x="6564677" y="5028624"/>
            <a:ext cx="0" cy="994589"/>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8250762E-3768-4035-B40E-27AD1B639917}"/>
              </a:ext>
            </a:extLst>
          </p:cNvPr>
          <p:cNvCxnSpPr>
            <a:cxnSpLocks/>
          </p:cNvCxnSpPr>
          <p:nvPr/>
        </p:nvCxnSpPr>
        <p:spPr>
          <a:xfrm>
            <a:off x="5058059" y="3128085"/>
            <a:ext cx="0" cy="2866570"/>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C710B3C9-3DD8-4A72-823D-226DA71F6A1E}"/>
              </a:ext>
            </a:extLst>
          </p:cNvPr>
          <p:cNvCxnSpPr>
            <a:cxnSpLocks/>
          </p:cNvCxnSpPr>
          <p:nvPr/>
        </p:nvCxnSpPr>
        <p:spPr>
          <a:xfrm>
            <a:off x="4543440" y="4236197"/>
            <a:ext cx="0" cy="180885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67BF106C-E1D8-400D-86DA-7C3C8A17F2BF}"/>
              </a:ext>
            </a:extLst>
          </p:cNvPr>
          <p:cNvCxnSpPr>
            <a:cxnSpLocks/>
          </p:cNvCxnSpPr>
          <p:nvPr/>
        </p:nvCxnSpPr>
        <p:spPr>
          <a:xfrm>
            <a:off x="3982155" y="5257955"/>
            <a:ext cx="0" cy="787100"/>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8BFB75A7-DA9E-431E-B0B4-B5B49700086E}"/>
              </a:ext>
            </a:extLst>
          </p:cNvPr>
          <p:cNvCxnSpPr>
            <a:cxnSpLocks/>
          </p:cNvCxnSpPr>
          <p:nvPr/>
        </p:nvCxnSpPr>
        <p:spPr>
          <a:xfrm>
            <a:off x="4007744" y="6023212"/>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DBCDDE7C-F876-45F2-BC89-368E57512D8F}"/>
              </a:ext>
            </a:extLst>
          </p:cNvPr>
          <p:cNvSpPr/>
          <p:nvPr/>
        </p:nvSpPr>
        <p:spPr>
          <a:xfrm>
            <a:off x="2084835" y="2180224"/>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0.88</a:t>
            </a:r>
            <a:endParaRPr lang="zh-TW" altLang="en-US" sz="2400" b="1" dirty="0">
              <a:solidFill>
                <a:srgbClr val="FF0000"/>
              </a:solidFill>
            </a:endParaRPr>
          </a:p>
        </p:txBody>
      </p:sp>
      <p:sp>
        <p:nvSpPr>
          <p:cNvPr id="60" name="矩形 59">
            <a:extLst>
              <a:ext uri="{FF2B5EF4-FFF2-40B4-BE49-F238E27FC236}">
                <a16:creationId xmlns:a16="http://schemas.microsoft.com/office/drawing/2014/main" id="{A1D9FD1F-8C7B-41F7-8B1F-3BD6FC13D408}"/>
              </a:ext>
            </a:extLst>
          </p:cNvPr>
          <p:cNvSpPr/>
          <p:nvPr/>
        </p:nvSpPr>
        <p:spPr>
          <a:xfrm>
            <a:off x="2096847" y="3354112"/>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0.12</a:t>
            </a:r>
            <a:endParaRPr lang="zh-TW" altLang="en-US" sz="2400" b="1" dirty="0">
              <a:solidFill>
                <a:srgbClr val="FF0000"/>
              </a:solidFill>
            </a:endParaRPr>
          </a:p>
        </p:txBody>
      </p:sp>
      <p:sp>
        <p:nvSpPr>
          <p:cNvPr id="61" name="矩形 60">
            <a:extLst>
              <a:ext uri="{FF2B5EF4-FFF2-40B4-BE49-F238E27FC236}">
                <a16:creationId xmlns:a16="http://schemas.microsoft.com/office/drawing/2014/main" id="{5A34C4CC-3EE6-4881-B014-3BC0E79932E9}"/>
              </a:ext>
            </a:extLst>
          </p:cNvPr>
          <p:cNvSpPr/>
          <p:nvPr/>
        </p:nvSpPr>
        <p:spPr>
          <a:xfrm>
            <a:off x="2075965" y="4436557"/>
            <a:ext cx="732144" cy="461665"/>
          </a:xfrm>
          <a:prstGeom prst="rect">
            <a:avLst/>
          </a:prstGeom>
        </p:spPr>
        <p:txBody>
          <a:bodyPr wrap="square">
            <a:spAutoFit/>
          </a:bodyPr>
          <a:lstStyle/>
          <a:p>
            <a:pPr algn="ctr"/>
            <a:r>
              <a:rPr lang="en-US" altLang="zh-TW" sz="2400" b="1" dirty="0">
                <a:solidFill>
                  <a:srgbClr val="FF0000"/>
                </a:solidFill>
                <a:latin typeface="Calibri" panose="020F0502020204030204" pitchFamily="34" charset="0"/>
              </a:rPr>
              <a:t>≈</a:t>
            </a:r>
            <a:r>
              <a:rPr lang="en-US" altLang="zh-TW" sz="2400" b="1" dirty="0">
                <a:solidFill>
                  <a:srgbClr val="FF0000"/>
                </a:solidFill>
                <a:latin typeface="times" panose="02020603050405020304" pitchFamily="18" charset="0"/>
              </a:rPr>
              <a:t>0</a:t>
            </a:r>
            <a:endParaRPr lang="zh-TW" altLang="en-US" sz="2400" b="1" dirty="0">
              <a:solidFill>
                <a:srgbClr val="FF0000"/>
              </a:solidFill>
            </a:endParaRPr>
          </a:p>
        </p:txBody>
      </p:sp>
      <p:grpSp>
        <p:nvGrpSpPr>
          <p:cNvPr id="126" name="群組 125">
            <a:extLst>
              <a:ext uri="{FF2B5EF4-FFF2-40B4-BE49-F238E27FC236}">
                <a16:creationId xmlns:a16="http://schemas.microsoft.com/office/drawing/2014/main" id="{BF57B859-C540-4DCE-B102-98449A55DC10}"/>
              </a:ext>
            </a:extLst>
          </p:cNvPr>
          <p:cNvGrpSpPr/>
          <p:nvPr/>
        </p:nvGrpSpPr>
        <p:grpSpPr>
          <a:xfrm>
            <a:off x="9500624" y="2615584"/>
            <a:ext cx="410848" cy="418921"/>
            <a:chOff x="8447693" y="2043216"/>
            <a:chExt cx="410848" cy="418921"/>
          </a:xfrm>
        </p:grpSpPr>
        <p:sp>
          <p:nvSpPr>
            <p:cNvPr id="90" name="矩形 89">
              <a:extLst>
                <a:ext uri="{FF2B5EF4-FFF2-40B4-BE49-F238E27FC236}">
                  <a16:creationId xmlns:a16="http://schemas.microsoft.com/office/drawing/2014/main" id="{BBC82094-4322-4D33-900D-02FCF2640060}"/>
                </a:ext>
              </a:extLst>
            </p:cNvPr>
            <p:cNvSpPr/>
            <p:nvPr/>
          </p:nvSpPr>
          <p:spPr>
            <a:xfrm flipH="1">
              <a:off x="8447693" y="2092805"/>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D6E33D93-EA46-4367-9BD8-6A6C4727BF88}"/>
                    </a:ext>
                  </a:extLst>
                </p:cNvPr>
                <p:cNvSpPr txBox="1"/>
                <p:nvPr/>
              </p:nvSpPr>
              <p:spPr>
                <a:xfrm flipH="1">
                  <a:off x="8475872" y="2043216"/>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91" name="文字方塊 90">
                  <a:extLst>
                    <a:ext uri="{FF2B5EF4-FFF2-40B4-BE49-F238E27FC236}">
                      <a16:creationId xmlns:a16="http://schemas.microsoft.com/office/drawing/2014/main" id="{D6E33D93-EA46-4367-9BD8-6A6C4727BF88}"/>
                    </a:ext>
                  </a:extLst>
                </p:cNvPr>
                <p:cNvSpPr txBox="1">
                  <a:spLocks noRot="1" noChangeAspect="1" noMove="1" noResize="1" noEditPoints="1" noAdjustHandles="1" noChangeArrowheads="1" noChangeShapeType="1" noTextEdit="1"/>
                </p:cNvSpPr>
                <p:nvPr/>
              </p:nvSpPr>
              <p:spPr>
                <a:xfrm flipH="1">
                  <a:off x="8475872" y="2043216"/>
                  <a:ext cx="382669" cy="369332"/>
                </a:xfrm>
                <a:prstGeom prst="rect">
                  <a:avLst/>
                </a:prstGeom>
                <a:blipFill>
                  <a:blip r:embed="rId5"/>
                  <a:stretch>
                    <a:fillRect l="-17460" r="-3175" b="-27869"/>
                  </a:stretch>
                </a:blipFill>
              </p:spPr>
              <p:txBody>
                <a:bodyPr/>
                <a:lstStyle/>
                <a:p>
                  <a:r>
                    <a:rPr lang="zh-CN" altLang="en-US">
                      <a:noFill/>
                    </a:rPr>
                    <a:t> </a:t>
                  </a:r>
                </a:p>
              </p:txBody>
            </p:sp>
          </mc:Fallback>
        </mc:AlternateContent>
      </p:grpSp>
      <p:grpSp>
        <p:nvGrpSpPr>
          <p:cNvPr id="125" name="群組 124">
            <a:extLst>
              <a:ext uri="{FF2B5EF4-FFF2-40B4-BE49-F238E27FC236}">
                <a16:creationId xmlns:a16="http://schemas.microsoft.com/office/drawing/2014/main" id="{C904B611-329F-4320-A29C-2683DD1D217E}"/>
              </a:ext>
            </a:extLst>
          </p:cNvPr>
          <p:cNvGrpSpPr/>
          <p:nvPr/>
        </p:nvGrpSpPr>
        <p:grpSpPr>
          <a:xfrm>
            <a:off x="9528086" y="3775057"/>
            <a:ext cx="393000" cy="389048"/>
            <a:chOff x="8455049" y="3666412"/>
            <a:chExt cx="393000" cy="389048"/>
          </a:xfrm>
        </p:grpSpPr>
        <p:sp>
          <p:nvSpPr>
            <p:cNvPr id="98" name="矩形 97">
              <a:extLst>
                <a:ext uri="{FF2B5EF4-FFF2-40B4-BE49-F238E27FC236}">
                  <a16:creationId xmlns:a16="http://schemas.microsoft.com/office/drawing/2014/main" id="{2B0455FB-528E-4F24-ADA9-49BC2E5EB67B}"/>
                </a:ext>
              </a:extLst>
            </p:cNvPr>
            <p:cNvSpPr/>
            <p:nvPr/>
          </p:nvSpPr>
          <p:spPr>
            <a:xfrm flipH="1">
              <a:off x="8455049" y="3686128"/>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7929F06A-5994-487A-8D56-80FCF03FDB28}"/>
                    </a:ext>
                  </a:extLst>
                </p:cNvPr>
                <p:cNvSpPr txBox="1"/>
                <p:nvPr/>
              </p:nvSpPr>
              <p:spPr>
                <a:xfrm flipH="1">
                  <a:off x="8458262" y="3666412"/>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99" name="文字方塊 98">
                  <a:extLst>
                    <a:ext uri="{FF2B5EF4-FFF2-40B4-BE49-F238E27FC236}">
                      <a16:creationId xmlns:a16="http://schemas.microsoft.com/office/drawing/2014/main" id="{7929F06A-5994-487A-8D56-80FCF03FDB28}"/>
                    </a:ext>
                  </a:extLst>
                </p:cNvPr>
                <p:cNvSpPr txBox="1">
                  <a:spLocks noRot="1" noChangeAspect="1" noMove="1" noResize="1" noEditPoints="1" noAdjustHandles="1" noChangeArrowheads="1" noChangeShapeType="1" noTextEdit="1"/>
                </p:cNvSpPr>
                <p:nvPr/>
              </p:nvSpPr>
              <p:spPr>
                <a:xfrm flipH="1">
                  <a:off x="8458262" y="3666412"/>
                  <a:ext cx="389787" cy="369332"/>
                </a:xfrm>
                <a:prstGeom prst="rect">
                  <a:avLst/>
                </a:prstGeom>
                <a:blipFill>
                  <a:blip r:embed="rId6"/>
                  <a:stretch>
                    <a:fillRect l="-17460" r="-4762" b="-27869"/>
                  </a:stretch>
                </a:blipFill>
              </p:spPr>
              <p:txBody>
                <a:bodyPr/>
                <a:lstStyle/>
                <a:p>
                  <a:r>
                    <a:rPr lang="zh-CN" altLang="en-US">
                      <a:noFill/>
                    </a:rPr>
                    <a:t> </a:t>
                  </a:r>
                </a:p>
              </p:txBody>
            </p:sp>
          </mc:Fallback>
        </mc:AlternateContent>
      </p:grpSp>
      <p:grpSp>
        <p:nvGrpSpPr>
          <p:cNvPr id="127" name="群組 126">
            <a:extLst>
              <a:ext uri="{FF2B5EF4-FFF2-40B4-BE49-F238E27FC236}">
                <a16:creationId xmlns:a16="http://schemas.microsoft.com/office/drawing/2014/main" id="{D9A11B74-B699-466E-8D39-F4C1AF8E046C}"/>
              </a:ext>
            </a:extLst>
          </p:cNvPr>
          <p:cNvGrpSpPr/>
          <p:nvPr/>
        </p:nvGrpSpPr>
        <p:grpSpPr>
          <a:xfrm>
            <a:off x="2292003" y="2590789"/>
            <a:ext cx="410848" cy="418921"/>
            <a:chOff x="441789" y="2058671"/>
            <a:chExt cx="410848" cy="418921"/>
          </a:xfrm>
        </p:grpSpPr>
        <p:sp>
          <p:nvSpPr>
            <p:cNvPr id="114" name="矩形 113">
              <a:extLst>
                <a:ext uri="{FF2B5EF4-FFF2-40B4-BE49-F238E27FC236}">
                  <a16:creationId xmlns:a16="http://schemas.microsoft.com/office/drawing/2014/main" id="{EE79F515-240B-4906-A565-6A7CD1D18A61}"/>
                </a:ext>
              </a:extLst>
            </p:cNvPr>
            <p:cNvSpPr/>
            <p:nvPr/>
          </p:nvSpPr>
          <p:spPr>
            <a:xfrm flipH="1">
              <a:off x="441789" y="2108260"/>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16719DFE-BAF3-4A19-9957-7A9D632170F3}"/>
                    </a:ext>
                  </a:extLst>
                </p:cNvPr>
                <p:cNvSpPr txBox="1"/>
                <p:nvPr/>
              </p:nvSpPr>
              <p:spPr>
                <a:xfrm flipH="1">
                  <a:off x="469968" y="2058671"/>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15" name="文字方塊 114">
                  <a:extLst>
                    <a:ext uri="{FF2B5EF4-FFF2-40B4-BE49-F238E27FC236}">
                      <a16:creationId xmlns:a16="http://schemas.microsoft.com/office/drawing/2014/main" id="{16719DFE-BAF3-4A19-9957-7A9D632170F3}"/>
                    </a:ext>
                  </a:extLst>
                </p:cNvPr>
                <p:cNvSpPr txBox="1">
                  <a:spLocks noRot="1" noChangeAspect="1" noMove="1" noResize="1" noEditPoints="1" noAdjustHandles="1" noChangeArrowheads="1" noChangeShapeType="1" noTextEdit="1"/>
                </p:cNvSpPr>
                <p:nvPr/>
              </p:nvSpPr>
              <p:spPr>
                <a:xfrm flipH="1">
                  <a:off x="469968" y="2058671"/>
                  <a:ext cx="382669" cy="369332"/>
                </a:xfrm>
                <a:prstGeom prst="rect">
                  <a:avLst/>
                </a:prstGeom>
                <a:blipFill>
                  <a:blip r:embed="rId7"/>
                  <a:stretch>
                    <a:fillRect l="-17742" r="-4839" b="-27869"/>
                  </a:stretch>
                </a:blipFill>
              </p:spPr>
              <p:txBody>
                <a:bodyPr/>
                <a:lstStyle/>
                <a:p>
                  <a:r>
                    <a:rPr lang="zh-CN" altLang="en-US">
                      <a:noFill/>
                    </a:rPr>
                    <a:t> </a:t>
                  </a:r>
                </a:p>
              </p:txBody>
            </p:sp>
          </mc:Fallback>
        </mc:AlternateContent>
      </p:grpSp>
      <p:grpSp>
        <p:nvGrpSpPr>
          <p:cNvPr id="128" name="群組 127">
            <a:extLst>
              <a:ext uri="{FF2B5EF4-FFF2-40B4-BE49-F238E27FC236}">
                <a16:creationId xmlns:a16="http://schemas.microsoft.com/office/drawing/2014/main" id="{553FE888-CF86-4F80-A573-DD883FA236A4}"/>
              </a:ext>
            </a:extLst>
          </p:cNvPr>
          <p:cNvGrpSpPr/>
          <p:nvPr/>
        </p:nvGrpSpPr>
        <p:grpSpPr>
          <a:xfrm>
            <a:off x="2298334" y="3734442"/>
            <a:ext cx="393000" cy="389048"/>
            <a:chOff x="449145" y="3681867"/>
            <a:chExt cx="393000" cy="389048"/>
          </a:xfrm>
        </p:grpSpPr>
        <p:sp>
          <p:nvSpPr>
            <p:cNvPr id="116" name="矩形 115">
              <a:extLst>
                <a:ext uri="{FF2B5EF4-FFF2-40B4-BE49-F238E27FC236}">
                  <a16:creationId xmlns:a16="http://schemas.microsoft.com/office/drawing/2014/main" id="{6F5D2C57-0304-45EF-A671-BA8040F94E42}"/>
                </a:ext>
              </a:extLst>
            </p:cNvPr>
            <p:cNvSpPr/>
            <p:nvPr/>
          </p:nvSpPr>
          <p:spPr>
            <a:xfrm flipH="1">
              <a:off x="449145" y="370158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9BE51660-D761-4415-AFAA-B08B435E1744}"/>
                    </a:ext>
                  </a:extLst>
                </p:cNvPr>
                <p:cNvSpPr txBox="1"/>
                <p:nvPr/>
              </p:nvSpPr>
              <p:spPr>
                <a:xfrm flipH="1">
                  <a:off x="452358" y="3681867"/>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17" name="文字方塊 116">
                  <a:extLst>
                    <a:ext uri="{FF2B5EF4-FFF2-40B4-BE49-F238E27FC236}">
                      <a16:creationId xmlns:a16="http://schemas.microsoft.com/office/drawing/2014/main" id="{9BE51660-D761-4415-AFAA-B08B435E1744}"/>
                    </a:ext>
                  </a:extLst>
                </p:cNvPr>
                <p:cNvSpPr txBox="1">
                  <a:spLocks noRot="1" noChangeAspect="1" noMove="1" noResize="1" noEditPoints="1" noAdjustHandles="1" noChangeArrowheads="1" noChangeShapeType="1" noTextEdit="1"/>
                </p:cNvSpPr>
                <p:nvPr/>
              </p:nvSpPr>
              <p:spPr>
                <a:xfrm flipH="1">
                  <a:off x="452358" y="3681867"/>
                  <a:ext cx="389787" cy="369332"/>
                </a:xfrm>
                <a:prstGeom prst="rect">
                  <a:avLst/>
                </a:prstGeom>
                <a:blipFill>
                  <a:blip r:embed="rId8"/>
                  <a:stretch>
                    <a:fillRect l="-17460" r="-4762" b="-30000"/>
                  </a:stretch>
                </a:blipFill>
              </p:spPr>
              <p:txBody>
                <a:bodyPr/>
                <a:lstStyle/>
                <a:p>
                  <a:r>
                    <a:rPr lang="zh-CN" altLang="en-US">
                      <a:noFill/>
                    </a:rPr>
                    <a:t> </a:t>
                  </a:r>
                </a:p>
              </p:txBody>
            </p:sp>
          </mc:Fallback>
        </mc:AlternateContent>
      </p:grpSp>
      <p:grpSp>
        <p:nvGrpSpPr>
          <p:cNvPr id="129" name="群組 128">
            <a:extLst>
              <a:ext uri="{FF2B5EF4-FFF2-40B4-BE49-F238E27FC236}">
                <a16:creationId xmlns:a16="http://schemas.microsoft.com/office/drawing/2014/main" id="{BCBE085A-5EC7-4D2D-A502-E85D4D1D21EE}"/>
              </a:ext>
            </a:extLst>
          </p:cNvPr>
          <p:cNvGrpSpPr/>
          <p:nvPr/>
        </p:nvGrpSpPr>
        <p:grpSpPr>
          <a:xfrm>
            <a:off x="2288147" y="4849149"/>
            <a:ext cx="396919" cy="400918"/>
            <a:chOff x="456390" y="5280573"/>
            <a:chExt cx="396919" cy="400918"/>
          </a:xfrm>
        </p:grpSpPr>
        <p:sp>
          <p:nvSpPr>
            <p:cNvPr id="118" name="矩形 117">
              <a:extLst>
                <a:ext uri="{FF2B5EF4-FFF2-40B4-BE49-F238E27FC236}">
                  <a16:creationId xmlns:a16="http://schemas.microsoft.com/office/drawing/2014/main" id="{ACE86BA7-A8EF-41BC-8363-095958A30E58}"/>
                </a:ext>
              </a:extLst>
            </p:cNvPr>
            <p:cNvSpPr/>
            <p:nvPr/>
          </p:nvSpPr>
          <p:spPr>
            <a:xfrm flipH="1">
              <a:off x="456390" y="5312159"/>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3C8FB2B1-45FF-4203-BB27-4EB81116CFC4}"/>
                    </a:ext>
                  </a:extLst>
                </p:cNvPr>
                <p:cNvSpPr txBox="1"/>
                <p:nvPr/>
              </p:nvSpPr>
              <p:spPr>
                <a:xfrm flipH="1">
                  <a:off x="463522" y="5280573"/>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19" name="文字方塊 118">
                  <a:extLst>
                    <a:ext uri="{FF2B5EF4-FFF2-40B4-BE49-F238E27FC236}">
                      <a16:creationId xmlns:a16="http://schemas.microsoft.com/office/drawing/2014/main" id="{3C8FB2B1-45FF-4203-BB27-4EB81116CFC4}"/>
                    </a:ext>
                  </a:extLst>
                </p:cNvPr>
                <p:cNvSpPr txBox="1">
                  <a:spLocks noRot="1" noChangeAspect="1" noMove="1" noResize="1" noEditPoints="1" noAdjustHandles="1" noChangeArrowheads="1" noChangeShapeType="1" noTextEdit="1"/>
                </p:cNvSpPr>
                <p:nvPr/>
              </p:nvSpPr>
              <p:spPr>
                <a:xfrm flipH="1">
                  <a:off x="463522" y="5280573"/>
                  <a:ext cx="389787" cy="369332"/>
                </a:xfrm>
                <a:prstGeom prst="rect">
                  <a:avLst/>
                </a:prstGeom>
                <a:blipFill>
                  <a:blip r:embed="rId9"/>
                  <a:stretch>
                    <a:fillRect l="-17460" r="-4762" b="-2786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A9F71F02-F656-4CB4-9117-2FCCE17380D2}"/>
                  </a:ext>
                </a:extLst>
              </p:cNvPr>
              <p:cNvSpPr txBox="1"/>
              <p:nvPr/>
            </p:nvSpPr>
            <p:spPr>
              <a:xfrm>
                <a:off x="4987608" y="676215"/>
                <a:ext cx="2880119" cy="1076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up>
                          <m:r>
                            <a:rPr lang="en-US" altLang="zh-TW" sz="2800" i="1">
                              <a:latin typeface="Cambria Math" panose="02040503050406030204" pitchFamily="18" charset="0"/>
                            </a:rPr>
                            <m:t>′</m:t>
                          </m:r>
                        </m:sup>
                      </m:sSub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d>
                        </m:num>
                        <m:den>
                          <m:nary>
                            <m:naryPr>
                              <m:chr m:val="∑"/>
                              <m:limLoc m:val="subSup"/>
                              <m:supHide m:val="on"/>
                              <m:ctrlPr>
                                <a:rPr lang="en-US" altLang="zh-TW" sz="2800" i="1">
                                  <a:latin typeface="Cambria Math" panose="02040503050406030204" pitchFamily="18" charset="0"/>
                                </a:rPr>
                              </m:ctrlPr>
                            </m:naryPr>
                            <m:sub>
                              <m:r>
                                <m:rPr>
                                  <m:brk m:alnAt="9"/>
                                </m:rPr>
                                <a:rPr lang="en-US" altLang="zh-TW" sz="2800" i="1">
                                  <a:latin typeface="Cambria Math" panose="02040503050406030204" pitchFamily="18" charset="0"/>
                                </a:rPr>
                                <m:t>𝑗</m:t>
                              </m:r>
                            </m:sub>
                            <m:sup/>
                            <m:e>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d>
                            </m:e>
                          </m:nary>
                        </m:den>
                      </m:f>
                    </m:oMath>
                  </m:oMathPara>
                </a14:m>
                <a:endParaRPr lang="zh-TW" altLang="en-US" sz="2800" dirty="0"/>
              </a:p>
            </p:txBody>
          </p:sp>
        </mc:Choice>
        <mc:Fallback xmlns="">
          <p:sp>
            <p:nvSpPr>
              <p:cNvPr id="121" name="文字方塊 120">
                <a:extLst>
                  <a:ext uri="{FF2B5EF4-FFF2-40B4-BE49-F238E27FC236}">
                    <a16:creationId xmlns:a16="http://schemas.microsoft.com/office/drawing/2014/main" id="{A9F71F02-F656-4CB4-9117-2FCCE17380D2}"/>
                  </a:ext>
                </a:extLst>
              </p:cNvPr>
              <p:cNvSpPr txBox="1">
                <a:spLocks noRot="1" noChangeAspect="1" noMove="1" noResize="1" noEditPoints="1" noAdjustHandles="1" noChangeArrowheads="1" noChangeShapeType="1" noTextEdit="1"/>
              </p:cNvSpPr>
              <p:nvPr/>
            </p:nvSpPr>
            <p:spPr>
              <a:xfrm>
                <a:off x="4987608" y="676215"/>
                <a:ext cx="2880119" cy="1076385"/>
              </a:xfrm>
              <a:prstGeom prst="rect">
                <a:avLst/>
              </a:prstGeom>
              <a:blipFill>
                <a:blip r:embed="rId10"/>
                <a:stretch>
                  <a:fillRect/>
                </a:stretch>
              </a:blipFill>
            </p:spPr>
            <p:txBody>
              <a:bodyPr/>
              <a:lstStyle/>
              <a:p>
                <a:r>
                  <a:rPr lang="zh-CN" altLang="en-US">
                    <a:noFill/>
                  </a:rPr>
                  <a:t> </a:t>
                </a:r>
              </a:p>
            </p:txBody>
          </p:sp>
        </mc:Fallback>
      </mc:AlternateContent>
      <p:cxnSp>
        <p:nvCxnSpPr>
          <p:cNvPr id="133" name="直線單箭頭接點 132">
            <a:extLst>
              <a:ext uri="{FF2B5EF4-FFF2-40B4-BE49-F238E27FC236}">
                <a16:creationId xmlns:a16="http://schemas.microsoft.com/office/drawing/2014/main" id="{A92891D6-21AD-4991-ABC7-1E7604A116AF}"/>
              </a:ext>
            </a:extLst>
          </p:cNvPr>
          <p:cNvCxnSpPr>
            <a:cxnSpLocks/>
          </p:cNvCxnSpPr>
          <p:nvPr/>
        </p:nvCxnSpPr>
        <p:spPr>
          <a:xfrm flipH="1">
            <a:off x="8519074" y="3993382"/>
            <a:ext cx="951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4" name="群組 143">
            <a:extLst>
              <a:ext uri="{FF2B5EF4-FFF2-40B4-BE49-F238E27FC236}">
                <a16:creationId xmlns:a16="http://schemas.microsoft.com/office/drawing/2014/main" id="{4092D57B-DCBE-4860-9BD5-EA490A2C4163}"/>
              </a:ext>
            </a:extLst>
          </p:cNvPr>
          <p:cNvGrpSpPr/>
          <p:nvPr/>
        </p:nvGrpSpPr>
        <p:grpSpPr>
          <a:xfrm>
            <a:off x="4278447" y="3690875"/>
            <a:ext cx="520319" cy="520319"/>
            <a:chOff x="3342651" y="3507082"/>
            <a:chExt cx="520319" cy="520319"/>
          </a:xfrm>
        </p:grpSpPr>
        <p:sp>
          <p:nvSpPr>
            <p:cNvPr id="145" name="矩形 144">
              <a:extLst>
                <a:ext uri="{FF2B5EF4-FFF2-40B4-BE49-F238E27FC236}">
                  <a16:creationId xmlns:a16="http://schemas.microsoft.com/office/drawing/2014/main" id="{8626060C-3302-4492-AFF6-97DCE9508ED1}"/>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46" name="Object 12">
              <a:extLst>
                <a:ext uri="{FF2B5EF4-FFF2-40B4-BE49-F238E27FC236}">
                  <a16:creationId xmlns:a16="http://schemas.microsoft.com/office/drawing/2014/main" id="{057C8155-95B0-4F0E-96A6-DB6D903A0F2C}"/>
                </a:ext>
              </a:extLst>
            </p:cNvPr>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 imgW="126720" imgH="126720" progId="Equation.3">
                    <p:embed/>
                  </p:oleObj>
                </mc:Choice>
                <mc:Fallback>
                  <p:oleObj name="方程式" r:id="rId3" imgW="126720" imgH="126720" progId="Equation.3">
                    <p:embed/>
                    <p:pic>
                      <p:nvPicPr>
                        <p:cNvPr id="146" name="Object 12">
                          <a:extLst>
                            <a:ext uri="{FF2B5EF4-FFF2-40B4-BE49-F238E27FC236}">
                              <a16:creationId xmlns:a16="http://schemas.microsoft.com/office/drawing/2014/main" id="{057C8155-95B0-4F0E-96A6-DB6D903A0F2C}"/>
                            </a:ext>
                          </a:extLst>
                        </p:cNvPr>
                        <p:cNvPicPr>
                          <a:picLocks noChangeAspect="1" noChangeArrowheads="1"/>
                        </p:cNvPicPr>
                        <p:nvPr/>
                      </p:nvPicPr>
                      <p:blipFill>
                        <a:blip r:embed="rId4"/>
                        <a:srcRect/>
                        <a:stretch>
                          <a:fillRect/>
                        </a:stretch>
                      </p:blipFill>
                      <p:spPr bwMode="auto">
                        <a:xfrm>
                          <a:off x="3452002" y="3562263"/>
                          <a:ext cx="350837" cy="352425"/>
                        </a:xfrm>
                        <a:prstGeom prst="rect">
                          <a:avLst/>
                        </a:prstGeom>
                        <a:noFill/>
                      </p:spPr>
                    </p:pic>
                  </p:oleObj>
                </mc:Fallback>
              </mc:AlternateContent>
            </a:graphicData>
          </a:graphic>
        </p:graphicFrame>
      </p:grpSp>
      <p:grpSp>
        <p:nvGrpSpPr>
          <p:cNvPr id="147" name="群組 146">
            <a:extLst>
              <a:ext uri="{FF2B5EF4-FFF2-40B4-BE49-F238E27FC236}">
                <a16:creationId xmlns:a16="http://schemas.microsoft.com/office/drawing/2014/main" id="{79185808-1704-43F4-B9C4-8F2697D8FF5C}"/>
              </a:ext>
            </a:extLst>
          </p:cNvPr>
          <p:cNvGrpSpPr/>
          <p:nvPr/>
        </p:nvGrpSpPr>
        <p:grpSpPr>
          <a:xfrm>
            <a:off x="3693476" y="4753885"/>
            <a:ext cx="520319" cy="520319"/>
            <a:chOff x="3342651" y="3507082"/>
            <a:chExt cx="520319" cy="520319"/>
          </a:xfrm>
        </p:grpSpPr>
        <p:sp>
          <p:nvSpPr>
            <p:cNvPr id="148" name="矩形 147">
              <a:extLst>
                <a:ext uri="{FF2B5EF4-FFF2-40B4-BE49-F238E27FC236}">
                  <a16:creationId xmlns:a16="http://schemas.microsoft.com/office/drawing/2014/main" id="{2BA394D9-03A6-464F-A6D2-EE17E58EB435}"/>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49" name="Object 12">
              <a:extLst>
                <a:ext uri="{FF2B5EF4-FFF2-40B4-BE49-F238E27FC236}">
                  <a16:creationId xmlns:a16="http://schemas.microsoft.com/office/drawing/2014/main" id="{25819A18-4AB2-4B6E-BB2C-5B26DD439E33}"/>
                </a:ext>
              </a:extLst>
            </p:cNvPr>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 imgW="126720" imgH="126720" progId="Equation.3">
                    <p:embed/>
                  </p:oleObj>
                </mc:Choice>
                <mc:Fallback>
                  <p:oleObj name="方程式" r:id="rId3" imgW="126720" imgH="126720" progId="Equation.3">
                    <p:embed/>
                    <p:pic>
                      <p:nvPicPr>
                        <p:cNvPr id="149" name="Object 12">
                          <a:extLst>
                            <a:ext uri="{FF2B5EF4-FFF2-40B4-BE49-F238E27FC236}">
                              <a16:creationId xmlns:a16="http://schemas.microsoft.com/office/drawing/2014/main" id="{25819A18-4AB2-4B6E-BB2C-5B26DD439E33}"/>
                            </a:ext>
                          </a:extLst>
                        </p:cNvPr>
                        <p:cNvPicPr>
                          <a:picLocks noChangeAspect="1" noChangeArrowheads="1"/>
                        </p:cNvPicPr>
                        <p:nvPr/>
                      </p:nvPicPr>
                      <p:blipFill>
                        <a:blip r:embed="rId4"/>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151" name="直線單箭頭接點 150">
            <a:extLst>
              <a:ext uri="{FF2B5EF4-FFF2-40B4-BE49-F238E27FC236}">
                <a16:creationId xmlns:a16="http://schemas.microsoft.com/office/drawing/2014/main" id="{E746B0C0-6C79-4A1F-BF16-BD1AB3EDF5A3}"/>
              </a:ext>
            </a:extLst>
          </p:cNvPr>
          <p:cNvCxnSpPr>
            <a:cxnSpLocks/>
          </p:cNvCxnSpPr>
          <p:nvPr/>
        </p:nvCxnSpPr>
        <p:spPr>
          <a:xfrm flipH="1">
            <a:off x="5383944" y="2831320"/>
            <a:ext cx="26012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a:extLst>
              <a:ext uri="{FF2B5EF4-FFF2-40B4-BE49-F238E27FC236}">
                <a16:creationId xmlns:a16="http://schemas.microsoft.com/office/drawing/2014/main" id="{5C7D1298-8AD3-4AA4-8347-07D58C1CD8AB}"/>
              </a:ext>
            </a:extLst>
          </p:cNvPr>
          <p:cNvCxnSpPr>
            <a:cxnSpLocks/>
          </p:cNvCxnSpPr>
          <p:nvPr/>
        </p:nvCxnSpPr>
        <p:spPr>
          <a:xfrm flipH="1">
            <a:off x="4792816" y="3921628"/>
            <a:ext cx="31923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a:extLst>
              <a:ext uri="{FF2B5EF4-FFF2-40B4-BE49-F238E27FC236}">
                <a16:creationId xmlns:a16="http://schemas.microsoft.com/office/drawing/2014/main" id="{894C1883-3A7E-4C92-8920-D57467986E46}"/>
              </a:ext>
            </a:extLst>
          </p:cNvPr>
          <p:cNvCxnSpPr>
            <a:cxnSpLocks/>
            <a:endCxn id="148" idx="3"/>
          </p:cNvCxnSpPr>
          <p:nvPr/>
        </p:nvCxnSpPr>
        <p:spPr>
          <a:xfrm flipH="1">
            <a:off x="4213794" y="5009578"/>
            <a:ext cx="3894370" cy="4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5" name="群組 134">
            <a:extLst>
              <a:ext uri="{FF2B5EF4-FFF2-40B4-BE49-F238E27FC236}">
                <a16:creationId xmlns:a16="http://schemas.microsoft.com/office/drawing/2014/main" id="{CAB9EA04-984E-44B6-A356-6976D3C8E475}"/>
              </a:ext>
            </a:extLst>
          </p:cNvPr>
          <p:cNvGrpSpPr/>
          <p:nvPr/>
        </p:nvGrpSpPr>
        <p:grpSpPr>
          <a:xfrm>
            <a:off x="7849935" y="3620360"/>
            <a:ext cx="595086" cy="595086"/>
            <a:chOff x="2176626" y="2568134"/>
            <a:chExt cx="595086" cy="595086"/>
          </a:xfrm>
        </p:grpSpPr>
        <p:sp>
          <p:nvSpPr>
            <p:cNvPr id="136" name="橢圓 135">
              <a:extLst>
                <a:ext uri="{FF2B5EF4-FFF2-40B4-BE49-F238E27FC236}">
                  <a16:creationId xmlns:a16="http://schemas.microsoft.com/office/drawing/2014/main" id="{CAF8C7D7-1BDA-40A8-AD23-CB6CACE2FD7C}"/>
                </a:ext>
              </a:extLst>
            </p:cNvPr>
            <p:cNvSpPr/>
            <p:nvPr/>
          </p:nvSpPr>
          <p:spPr>
            <a:xfrm>
              <a:off x="2176626" y="256813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37" name="Object 12">
              <a:extLst>
                <a:ext uri="{FF2B5EF4-FFF2-40B4-BE49-F238E27FC236}">
                  <a16:creationId xmlns:a16="http://schemas.microsoft.com/office/drawing/2014/main" id="{22297831-0E34-43D7-BB43-C4DD2E307586}"/>
                </a:ext>
              </a:extLst>
            </p:cNvPr>
            <p:cNvGraphicFramePr>
              <a:graphicFrameLocks noChangeAspect="1"/>
            </p:cNvGraphicFramePr>
            <p:nvPr/>
          </p:nvGraphicFramePr>
          <p:xfrm>
            <a:off x="2361683" y="2735275"/>
            <a:ext cx="242888"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137" name="Object 12">
                          <a:extLst>
                            <a:ext uri="{FF2B5EF4-FFF2-40B4-BE49-F238E27FC236}">
                              <a16:creationId xmlns:a16="http://schemas.microsoft.com/office/drawing/2014/main" id="{22297831-0E34-43D7-BB43-C4DD2E307586}"/>
                            </a:ext>
                          </a:extLst>
                        </p:cNvPr>
                        <p:cNvPicPr>
                          <a:picLocks noChangeAspect="1" noChangeArrowheads="1"/>
                        </p:cNvPicPr>
                        <p:nvPr/>
                      </p:nvPicPr>
                      <p:blipFill>
                        <a:blip r:embed="rId12"/>
                        <a:srcRect/>
                        <a:stretch>
                          <a:fillRect/>
                        </a:stretch>
                      </p:blipFill>
                      <p:spPr bwMode="auto">
                        <a:xfrm>
                          <a:off x="2361683" y="2735275"/>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群組 24">
            <a:extLst>
              <a:ext uri="{FF2B5EF4-FFF2-40B4-BE49-F238E27FC236}">
                <a16:creationId xmlns:a16="http://schemas.microsoft.com/office/drawing/2014/main" id="{812BDF4A-D36E-4892-8B79-74F399690CB8}"/>
              </a:ext>
            </a:extLst>
          </p:cNvPr>
          <p:cNvGrpSpPr/>
          <p:nvPr/>
        </p:nvGrpSpPr>
        <p:grpSpPr>
          <a:xfrm>
            <a:off x="5626210" y="5763054"/>
            <a:ext cx="520319" cy="520319"/>
            <a:chOff x="3342651" y="3507082"/>
            <a:chExt cx="520319" cy="520319"/>
          </a:xfrm>
        </p:grpSpPr>
        <p:sp>
          <p:nvSpPr>
            <p:cNvPr id="26" name="矩形 25">
              <a:extLst>
                <a:ext uri="{FF2B5EF4-FFF2-40B4-BE49-F238E27FC236}">
                  <a16:creationId xmlns:a16="http://schemas.microsoft.com/office/drawing/2014/main" id="{7E299C63-ACD6-438A-91C4-EC9593278C48}"/>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a:extLst>
                <a:ext uri="{FF2B5EF4-FFF2-40B4-BE49-F238E27FC236}">
                  <a16:creationId xmlns:a16="http://schemas.microsoft.com/office/drawing/2014/main" id="{BA1BFB68-B727-4E8D-BF17-0105BEADD02F}"/>
                </a:ext>
              </a:extLst>
            </p:cNvPr>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13" imgW="139680" imgH="139680" progId="Equation.3">
                    <p:embed/>
                  </p:oleObj>
                </mc:Choice>
                <mc:Fallback>
                  <p:oleObj name="方程式" r:id="rId13" imgW="139680" imgH="139680" progId="Equation.3">
                    <p:embed/>
                    <p:pic>
                      <p:nvPicPr>
                        <p:cNvPr id="27" name="Object 12">
                          <a:extLst>
                            <a:ext uri="{FF2B5EF4-FFF2-40B4-BE49-F238E27FC236}">
                              <a16:creationId xmlns:a16="http://schemas.microsoft.com/office/drawing/2014/main" id="{BA1BFB68-B727-4E8D-BF17-0105BEADD02F}"/>
                            </a:ext>
                          </a:extLst>
                        </p:cNvPr>
                        <p:cNvPicPr>
                          <a:picLocks noChangeAspect="1" noChangeArrowheads="1"/>
                        </p:cNvPicPr>
                        <p:nvPr/>
                      </p:nvPicPr>
                      <p:blipFill>
                        <a:blip r:embed="rId14"/>
                        <a:srcRect/>
                        <a:stretch>
                          <a:fillRect/>
                        </a:stretch>
                      </p:blipFill>
                      <p:spPr bwMode="auto">
                        <a:xfrm>
                          <a:off x="3435128" y="3545009"/>
                          <a:ext cx="385763" cy="387350"/>
                        </a:xfrm>
                        <a:prstGeom prst="rect">
                          <a:avLst/>
                        </a:prstGeom>
                        <a:noFill/>
                      </p:spPr>
                    </p:pic>
                  </p:oleObj>
                </mc:Fallback>
              </mc:AlternateContent>
            </a:graphicData>
          </a:graphic>
        </p:graphicFrame>
      </p:grpSp>
      <p:grpSp>
        <p:nvGrpSpPr>
          <p:cNvPr id="131" name="群組 130">
            <a:extLst>
              <a:ext uri="{FF2B5EF4-FFF2-40B4-BE49-F238E27FC236}">
                <a16:creationId xmlns:a16="http://schemas.microsoft.com/office/drawing/2014/main" id="{C9E90488-9CC9-403E-98B2-EF89B867957E}"/>
              </a:ext>
            </a:extLst>
          </p:cNvPr>
          <p:cNvGrpSpPr/>
          <p:nvPr/>
        </p:nvGrpSpPr>
        <p:grpSpPr>
          <a:xfrm>
            <a:off x="9556805" y="4828164"/>
            <a:ext cx="396919" cy="400918"/>
            <a:chOff x="8210769" y="5649866"/>
            <a:chExt cx="396919" cy="400918"/>
          </a:xfrm>
        </p:grpSpPr>
        <p:sp>
          <p:nvSpPr>
            <p:cNvPr id="106" name="矩形 105">
              <a:extLst>
                <a:ext uri="{FF2B5EF4-FFF2-40B4-BE49-F238E27FC236}">
                  <a16:creationId xmlns:a16="http://schemas.microsoft.com/office/drawing/2014/main" id="{666B6D7C-C4E5-4987-885C-E2D7F1A5D1F6}"/>
                </a:ext>
              </a:extLst>
            </p:cNvPr>
            <p:cNvSpPr/>
            <p:nvPr/>
          </p:nvSpPr>
          <p:spPr>
            <a:xfrm flipH="1">
              <a:off x="8210769" y="5681452"/>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86B3C085-573B-4709-A551-139E30A67BF4}"/>
                    </a:ext>
                  </a:extLst>
                </p:cNvPr>
                <p:cNvSpPr txBox="1"/>
                <p:nvPr/>
              </p:nvSpPr>
              <p:spPr>
                <a:xfrm flipH="1">
                  <a:off x="8217901" y="5649866"/>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107" name="文字方塊 106">
                  <a:extLst>
                    <a:ext uri="{FF2B5EF4-FFF2-40B4-BE49-F238E27FC236}">
                      <a16:creationId xmlns:a16="http://schemas.microsoft.com/office/drawing/2014/main" id="{86B3C085-573B-4709-A551-139E30A67BF4}"/>
                    </a:ext>
                  </a:extLst>
                </p:cNvPr>
                <p:cNvSpPr txBox="1">
                  <a:spLocks noRot="1" noChangeAspect="1" noMove="1" noResize="1" noEditPoints="1" noAdjustHandles="1" noChangeArrowheads="1" noChangeShapeType="1" noTextEdit="1"/>
                </p:cNvSpPr>
                <p:nvPr/>
              </p:nvSpPr>
              <p:spPr>
                <a:xfrm flipH="1">
                  <a:off x="8217901" y="5649866"/>
                  <a:ext cx="389787" cy="369332"/>
                </a:xfrm>
                <a:prstGeom prst="rect">
                  <a:avLst/>
                </a:prstGeom>
                <a:blipFill>
                  <a:blip r:embed="rId15"/>
                  <a:stretch>
                    <a:fillRect l="-17188" r="-3125" b="-27869"/>
                  </a:stretch>
                </a:blipFill>
              </p:spPr>
              <p:txBody>
                <a:bodyPr/>
                <a:lstStyle/>
                <a:p>
                  <a:r>
                    <a:rPr lang="zh-CN" altLang="en-US">
                      <a:noFill/>
                    </a:rPr>
                    <a:t> </a:t>
                  </a:r>
                </a:p>
              </p:txBody>
            </p:sp>
          </mc:Fallback>
        </mc:AlternateContent>
      </p:grpSp>
      <p:cxnSp>
        <p:nvCxnSpPr>
          <p:cNvPr id="134" name="直線單箭頭接點 133">
            <a:extLst>
              <a:ext uri="{FF2B5EF4-FFF2-40B4-BE49-F238E27FC236}">
                <a16:creationId xmlns:a16="http://schemas.microsoft.com/office/drawing/2014/main" id="{40BCECBC-D458-4E1A-A85C-2D80D7F1C5D2}"/>
              </a:ext>
            </a:extLst>
          </p:cNvPr>
          <p:cNvCxnSpPr>
            <a:cxnSpLocks/>
          </p:cNvCxnSpPr>
          <p:nvPr/>
        </p:nvCxnSpPr>
        <p:spPr>
          <a:xfrm flipH="1">
            <a:off x="8546725" y="5028623"/>
            <a:ext cx="951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641D7B42-980B-44AC-B2F8-76C86CEB50C8}"/>
              </a:ext>
            </a:extLst>
          </p:cNvPr>
          <p:cNvGrpSpPr/>
          <p:nvPr/>
        </p:nvGrpSpPr>
        <p:grpSpPr>
          <a:xfrm>
            <a:off x="7886116" y="4731080"/>
            <a:ext cx="595086" cy="595086"/>
            <a:chOff x="2176626" y="2568134"/>
            <a:chExt cx="595086" cy="595086"/>
          </a:xfrm>
        </p:grpSpPr>
        <p:sp>
          <p:nvSpPr>
            <p:cNvPr id="139" name="橢圓 138">
              <a:extLst>
                <a:ext uri="{FF2B5EF4-FFF2-40B4-BE49-F238E27FC236}">
                  <a16:creationId xmlns:a16="http://schemas.microsoft.com/office/drawing/2014/main" id="{7A904B24-EF8C-4AA4-8406-8C1446A08778}"/>
                </a:ext>
              </a:extLst>
            </p:cNvPr>
            <p:cNvSpPr/>
            <p:nvPr/>
          </p:nvSpPr>
          <p:spPr>
            <a:xfrm>
              <a:off x="2176626" y="256813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40" name="Object 12">
              <a:extLst>
                <a:ext uri="{FF2B5EF4-FFF2-40B4-BE49-F238E27FC236}">
                  <a16:creationId xmlns:a16="http://schemas.microsoft.com/office/drawing/2014/main" id="{293768DB-1ED0-430C-AF09-375AE9CB2389}"/>
                </a:ext>
              </a:extLst>
            </p:cNvPr>
            <p:cNvGraphicFramePr>
              <a:graphicFrameLocks noChangeAspect="1"/>
            </p:cNvGraphicFramePr>
            <p:nvPr/>
          </p:nvGraphicFramePr>
          <p:xfrm>
            <a:off x="2361683" y="2735275"/>
            <a:ext cx="242888"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140" name="Object 12">
                          <a:extLst>
                            <a:ext uri="{FF2B5EF4-FFF2-40B4-BE49-F238E27FC236}">
                              <a16:creationId xmlns:a16="http://schemas.microsoft.com/office/drawing/2014/main" id="{293768DB-1ED0-430C-AF09-375AE9CB2389}"/>
                            </a:ext>
                          </a:extLst>
                        </p:cNvPr>
                        <p:cNvPicPr>
                          <a:picLocks noChangeAspect="1" noChangeArrowheads="1"/>
                        </p:cNvPicPr>
                        <p:nvPr/>
                      </p:nvPicPr>
                      <p:blipFill>
                        <a:blip r:embed="rId12"/>
                        <a:srcRect/>
                        <a:stretch>
                          <a:fillRect/>
                        </a:stretch>
                      </p:blipFill>
                      <p:spPr bwMode="auto">
                        <a:xfrm>
                          <a:off x="2361683" y="2735275"/>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2" name="群組 121">
            <a:extLst>
              <a:ext uri="{FF2B5EF4-FFF2-40B4-BE49-F238E27FC236}">
                <a16:creationId xmlns:a16="http://schemas.microsoft.com/office/drawing/2014/main" id="{3440362E-8472-46A0-AFBC-6F9DE2AFACDC}"/>
              </a:ext>
            </a:extLst>
          </p:cNvPr>
          <p:cNvGrpSpPr/>
          <p:nvPr/>
        </p:nvGrpSpPr>
        <p:grpSpPr>
          <a:xfrm>
            <a:off x="7849935" y="2530155"/>
            <a:ext cx="595086" cy="595086"/>
            <a:chOff x="2176626" y="2568134"/>
            <a:chExt cx="595086" cy="595086"/>
          </a:xfrm>
        </p:grpSpPr>
        <p:sp>
          <p:nvSpPr>
            <p:cNvPr id="9" name="橢圓 8">
              <a:extLst>
                <a:ext uri="{FF2B5EF4-FFF2-40B4-BE49-F238E27FC236}">
                  <a16:creationId xmlns:a16="http://schemas.microsoft.com/office/drawing/2014/main" id="{E91F44B8-F6E5-46C3-9DFA-593DFA1098F3}"/>
                </a:ext>
              </a:extLst>
            </p:cNvPr>
            <p:cNvSpPr/>
            <p:nvPr/>
          </p:nvSpPr>
          <p:spPr>
            <a:xfrm>
              <a:off x="2176626" y="256813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6" name="Object 12">
              <a:extLst>
                <a:ext uri="{FF2B5EF4-FFF2-40B4-BE49-F238E27FC236}">
                  <a16:creationId xmlns:a16="http://schemas.microsoft.com/office/drawing/2014/main" id="{58A56FEE-A2E3-4E6C-8A3D-5FC8F20A9043}"/>
                </a:ext>
              </a:extLst>
            </p:cNvPr>
            <p:cNvGraphicFramePr>
              <a:graphicFrameLocks noChangeAspect="1"/>
            </p:cNvGraphicFramePr>
            <p:nvPr/>
          </p:nvGraphicFramePr>
          <p:xfrm>
            <a:off x="2361683" y="2735275"/>
            <a:ext cx="242888"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16" name="Object 12">
                          <a:extLst>
                            <a:ext uri="{FF2B5EF4-FFF2-40B4-BE49-F238E27FC236}">
                              <a16:creationId xmlns:a16="http://schemas.microsoft.com/office/drawing/2014/main" id="{58A56FEE-A2E3-4E6C-8A3D-5FC8F20A9043}"/>
                            </a:ext>
                          </a:extLst>
                        </p:cNvPr>
                        <p:cNvPicPr>
                          <a:picLocks noChangeAspect="1" noChangeArrowheads="1"/>
                        </p:cNvPicPr>
                        <p:nvPr/>
                      </p:nvPicPr>
                      <p:blipFill>
                        <a:blip r:embed="rId12"/>
                        <a:srcRect/>
                        <a:stretch>
                          <a:fillRect/>
                        </a:stretch>
                      </p:blipFill>
                      <p:spPr bwMode="auto">
                        <a:xfrm>
                          <a:off x="2361683" y="2735275"/>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74" name="直線單箭頭接點 173">
            <a:extLst>
              <a:ext uri="{FF2B5EF4-FFF2-40B4-BE49-F238E27FC236}">
                <a16:creationId xmlns:a16="http://schemas.microsoft.com/office/drawing/2014/main" id="{999747DE-1528-42EF-AC07-51CFC24FB914}"/>
              </a:ext>
            </a:extLst>
          </p:cNvPr>
          <p:cNvCxnSpPr>
            <a:cxnSpLocks/>
          </p:cNvCxnSpPr>
          <p:nvPr/>
        </p:nvCxnSpPr>
        <p:spPr>
          <a:xfrm flipH="1">
            <a:off x="2741495" y="5028623"/>
            <a:ext cx="951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a:extLst>
              <a:ext uri="{FF2B5EF4-FFF2-40B4-BE49-F238E27FC236}">
                <a16:creationId xmlns:a16="http://schemas.microsoft.com/office/drawing/2014/main" id="{C16FCB71-2942-4E63-A16C-6E45821A3015}"/>
              </a:ext>
            </a:extLst>
          </p:cNvPr>
          <p:cNvCxnSpPr>
            <a:cxnSpLocks/>
          </p:cNvCxnSpPr>
          <p:nvPr/>
        </p:nvCxnSpPr>
        <p:spPr>
          <a:xfrm flipH="1" flipV="1">
            <a:off x="2741496" y="3940678"/>
            <a:ext cx="15369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a:extLst>
              <a:ext uri="{FF2B5EF4-FFF2-40B4-BE49-F238E27FC236}">
                <a16:creationId xmlns:a16="http://schemas.microsoft.com/office/drawing/2014/main" id="{E7159D55-5B4B-4187-809C-E1A5DEE5C2BD}"/>
              </a:ext>
            </a:extLst>
          </p:cNvPr>
          <p:cNvCxnSpPr>
            <a:cxnSpLocks/>
            <a:stCxn id="37" idx="1"/>
          </p:cNvCxnSpPr>
          <p:nvPr/>
        </p:nvCxnSpPr>
        <p:spPr>
          <a:xfrm flipH="1">
            <a:off x="2741496" y="2865082"/>
            <a:ext cx="2057212" cy="2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4F7D462A-3AA3-44AC-ADA8-951DE76C5810}"/>
              </a:ext>
            </a:extLst>
          </p:cNvPr>
          <p:cNvSpPr/>
          <p:nvPr/>
        </p:nvSpPr>
        <p:spPr>
          <a:xfrm>
            <a:off x="9465501" y="2230212"/>
            <a:ext cx="493752" cy="461665"/>
          </a:xfrm>
          <a:prstGeom prst="rect">
            <a:avLst/>
          </a:prstGeom>
        </p:spPr>
        <p:txBody>
          <a:bodyPr wrap="square">
            <a:spAutoFit/>
          </a:bodyPr>
          <a:lstStyle/>
          <a:p>
            <a:pPr algn="ctr"/>
            <a:r>
              <a:rPr lang="en-US" altLang="zh-TW" sz="2400" b="1" dirty="0">
                <a:solidFill>
                  <a:srgbClr val="FF0000"/>
                </a:solidFill>
              </a:rPr>
              <a:t>3</a:t>
            </a:r>
            <a:endParaRPr lang="zh-TW" altLang="en-US" sz="2400" b="1" dirty="0">
              <a:solidFill>
                <a:srgbClr val="FF0000"/>
              </a:solidFill>
            </a:endParaRPr>
          </a:p>
        </p:txBody>
      </p:sp>
      <p:sp>
        <p:nvSpPr>
          <p:cNvPr id="180" name="矩形 179">
            <a:extLst>
              <a:ext uri="{FF2B5EF4-FFF2-40B4-BE49-F238E27FC236}">
                <a16:creationId xmlns:a16="http://schemas.microsoft.com/office/drawing/2014/main" id="{79A8BCC6-56CD-486E-8E0D-540A0B16BF9E}"/>
              </a:ext>
            </a:extLst>
          </p:cNvPr>
          <p:cNvSpPr/>
          <p:nvPr/>
        </p:nvSpPr>
        <p:spPr>
          <a:xfrm>
            <a:off x="9503044" y="4485935"/>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81" name="矩形 180">
            <a:extLst>
              <a:ext uri="{FF2B5EF4-FFF2-40B4-BE49-F238E27FC236}">
                <a16:creationId xmlns:a16="http://schemas.microsoft.com/office/drawing/2014/main" id="{A4EDE843-D239-4923-98DF-B7CEE127B4B4}"/>
              </a:ext>
            </a:extLst>
          </p:cNvPr>
          <p:cNvSpPr/>
          <p:nvPr/>
        </p:nvSpPr>
        <p:spPr>
          <a:xfrm>
            <a:off x="9465501" y="3390297"/>
            <a:ext cx="528324" cy="461665"/>
          </a:xfrm>
          <a:prstGeom prst="rect">
            <a:avLst/>
          </a:prstGeom>
        </p:spPr>
        <p:txBody>
          <a:bodyPr wrap="square">
            <a:spAutoFit/>
          </a:bodyPr>
          <a:lstStyle/>
          <a:p>
            <a:pPr algn="ctr"/>
            <a:r>
              <a:rPr lang="en-US" altLang="zh-TW" sz="2400" b="1" dirty="0">
                <a:solidFill>
                  <a:srgbClr val="FF0000"/>
                </a:solidFill>
              </a:rPr>
              <a:t>1</a:t>
            </a:r>
            <a:endParaRPr lang="zh-TW" altLang="en-US" sz="2400" b="1" dirty="0">
              <a:solidFill>
                <a:srgbClr val="FF0000"/>
              </a:solidFill>
            </a:endParaRPr>
          </a:p>
        </p:txBody>
      </p:sp>
      <p:sp>
        <p:nvSpPr>
          <p:cNvPr id="182" name="矩形 181">
            <a:extLst>
              <a:ext uri="{FF2B5EF4-FFF2-40B4-BE49-F238E27FC236}">
                <a16:creationId xmlns:a16="http://schemas.microsoft.com/office/drawing/2014/main" id="{64ED7DC9-5F0A-443A-9395-078C775D47E4}"/>
              </a:ext>
            </a:extLst>
          </p:cNvPr>
          <p:cNvSpPr/>
          <p:nvPr/>
        </p:nvSpPr>
        <p:spPr>
          <a:xfrm>
            <a:off x="5765930" y="3464149"/>
            <a:ext cx="665082" cy="461665"/>
          </a:xfrm>
          <a:prstGeom prst="rect">
            <a:avLst/>
          </a:prstGeom>
        </p:spPr>
        <p:txBody>
          <a:bodyPr wrap="square">
            <a:spAutoFit/>
          </a:bodyPr>
          <a:lstStyle/>
          <a:p>
            <a:r>
              <a:rPr lang="en-US" altLang="zh-TW" sz="2400" b="1" dirty="0">
                <a:solidFill>
                  <a:srgbClr val="FF0000"/>
                </a:solidFill>
                <a:latin typeface="+mj-lt"/>
              </a:rPr>
              <a:t>2.7</a:t>
            </a:r>
            <a:endParaRPr lang="zh-TW" altLang="en-US" sz="2400" b="1" dirty="0">
              <a:solidFill>
                <a:srgbClr val="FF0000"/>
              </a:solidFill>
              <a:latin typeface="+mj-lt"/>
            </a:endParaRPr>
          </a:p>
        </p:txBody>
      </p:sp>
      <p:sp>
        <p:nvSpPr>
          <p:cNvPr id="183" name="矩形 182">
            <a:extLst>
              <a:ext uri="{FF2B5EF4-FFF2-40B4-BE49-F238E27FC236}">
                <a16:creationId xmlns:a16="http://schemas.microsoft.com/office/drawing/2014/main" id="{DA79F302-7C01-4810-AD52-648BEFBAFAE8}"/>
              </a:ext>
            </a:extLst>
          </p:cNvPr>
          <p:cNvSpPr/>
          <p:nvPr/>
        </p:nvSpPr>
        <p:spPr>
          <a:xfrm>
            <a:off x="5772057" y="2363379"/>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184" name="矩形 183">
            <a:extLst>
              <a:ext uri="{FF2B5EF4-FFF2-40B4-BE49-F238E27FC236}">
                <a16:creationId xmlns:a16="http://schemas.microsoft.com/office/drawing/2014/main" id="{29225FEB-DA8C-48AF-ADEB-29E4DEC3F7E4}"/>
              </a:ext>
            </a:extLst>
          </p:cNvPr>
          <p:cNvSpPr/>
          <p:nvPr/>
        </p:nvSpPr>
        <p:spPr>
          <a:xfrm>
            <a:off x="5687058" y="4597332"/>
            <a:ext cx="1036480" cy="461665"/>
          </a:xfrm>
          <a:prstGeom prst="rect">
            <a:avLst/>
          </a:prstGeom>
        </p:spPr>
        <p:txBody>
          <a:bodyPr wrap="square">
            <a:spAutoFit/>
          </a:bodyPr>
          <a:lstStyle/>
          <a:p>
            <a:r>
              <a:rPr lang="en-US" altLang="zh-TW" sz="2400" b="1" dirty="0">
                <a:solidFill>
                  <a:srgbClr val="FF0000"/>
                </a:solidFill>
                <a:latin typeface="+mj-lt"/>
              </a:rPr>
              <a:t>0.05</a:t>
            </a:r>
            <a:endParaRPr lang="zh-TW" altLang="en-US" sz="2400" b="1" dirty="0">
              <a:solidFill>
                <a:srgbClr val="FF0000"/>
              </a:solidFill>
              <a:latin typeface="+mj-lt"/>
            </a:endParaRPr>
          </a:p>
        </p:txBody>
      </p:sp>
      <p:sp>
        <p:nvSpPr>
          <p:cNvPr id="186" name="文字方塊 185">
            <a:extLst>
              <a:ext uri="{FF2B5EF4-FFF2-40B4-BE49-F238E27FC236}">
                <a16:creationId xmlns:a16="http://schemas.microsoft.com/office/drawing/2014/main" id="{72B0DD72-4178-4E79-89F1-C6ECBE55BE50}"/>
              </a:ext>
            </a:extLst>
          </p:cNvPr>
          <p:cNvSpPr txBox="1"/>
          <p:nvPr/>
        </p:nvSpPr>
        <p:spPr>
          <a:xfrm>
            <a:off x="9086846" y="5321052"/>
            <a:ext cx="1321464" cy="461665"/>
          </a:xfrm>
          <a:prstGeom prst="rect">
            <a:avLst/>
          </a:prstGeom>
          <a:noFill/>
        </p:spPr>
        <p:txBody>
          <a:bodyPr wrap="square" rtlCol="0">
            <a:spAutoFit/>
          </a:bodyPr>
          <a:lstStyle/>
          <a:p>
            <a:pPr algn="ctr"/>
            <a:r>
              <a:rPr lang="en-US" altLang="zh-TW" sz="2400" dirty="0"/>
              <a:t>logit</a:t>
            </a:r>
            <a:endParaRPr lang="zh-TW" altLang="en-US" sz="2400" dirty="0"/>
          </a:p>
        </p:txBody>
      </p:sp>
      <p:sp>
        <p:nvSpPr>
          <p:cNvPr id="187" name="文字方塊 186">
            <a:extLst>
              <a:ext uri="{FF2B5EF4-FFF2-40B4-BE49-F238E27FC236}">
                <a16:creationId xmlns:a16="http://schemas.microsoft.com/office/drawing/2014/main" id="{E4E2618C-EE68-40D8-B4AE-C045F4F3AB2D}"/>
              </a:ext>
            </a:extLst>
          </p:cNvPr>
          <p:cNvSpPr txBox="1"/>
          <p:nvPr/>
        </p:nvSpPr>
        <p:spPr>
          <a:xfrm>
            <a:off x="5258896" y="1633502"/>
            <a:ext cx="5127294" cy="830997"/>
          </a:xfrm>
          <a:prstGeom prst="rect">
            <a:avLst/>
          </a:prstGeom>
          <a:noFill/>
        </p:spPr>
        <p:txBody>
          <a:bodyPr wrap="square" rtlCol="0">
            <a:spAutoFit/>
          </a:bodyPr>
          <a:lstStyle/>
          <a:p>
            <a:r>
              <a:rPr lang="en-US" altLang="zh-TW" sz="2400" dirty="0"/>
              <a:t>How about </a:t>
            </a:r>
            <a:r>
              <a:rPr lang="en-US" altLang="zh-TW" sz="2400" b="1" dirty="0"/>
              <a:t>binary classification</a:t>
            </a:r>
            <a:r>
              <a:rPr lang="en-US" altLang="zh-TW" sz="2400" dirty="0"/>
              <a:t>? </a:t>
            </a:r>
            <a:r>
              <a:rPr lang="en-US" altLang="zh-TW" sz="2400" dirty="0">
                <a:sym typeface="Wingdings" panose="05000000000000000000" pitchFamily="2" charset="2"/>
              </a:rPr>
              <a:t></a:t>
            </a:r>
            <a:endParaRPr lang="zh-TW" altLang="en-US" sz="2400" dirty="0"/>
          </a:p>
        </p:txBody>
      </p:sp>
    </p:spTree>
    <p:extLst>
      <p:ext uri="{BB962C8B-B14F-4D97-AF65-F5344CB8AC3E}">
        <p14:creationId xmlns:p14="http://schemas.microsoft.com/office/powerpoint/2010/main" val="38460107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9" grpId="0"/>
      <p:bldP spid="60" grpId="0"/>
      <p:bldP spid="61" grpId="0"/>
      <p:bldP spid="121" grpId="0"/>
      <p:bldP spid="179" grpId="0"/>
      <p:bldP spid="180" grpId="0"/>
      <p:bldP spid="181" grpId="0"/>
      <p:bldP spid="182" grpId="0"/>
      <p:bldP spid="183" grpId="0"/>
      <p:bldP spid="184" grpId="0"/>
      <p:bldP spid="186" grpId="0"/>
      <p:bldP spid="1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4A171-46BC-4E45-89B1-D239E8591642}"/>
              </a:ext>
            </a:extLst>
          </p:cNvPr>
          <p:cNvSpPr>
            <a:spLocks noGrp="1"/>
          </p:cNvSpPr>
          <p:nvPr>
            <p:ph type="title" idx="4294967295"/>
          </p:nvPr>
        </p:nvSpPr>
        <p:spPr>
          <a:xfrm>
            <a:off x="1154089" y="74676"/>
            <a:ext cx="7978639" cy="1477328"/>
          </a:xfrm>
          <a:prstGeom prst="rect">
            <a:avLst/>
          </a:prstGeom>
        </p:spPr>
        <p:txBody>
          <a:bodyPr/>
          <a:lstStyle/>
          <a:p>
            <a:r>
              <a:rPr lang="en-US" altLang="zh-TW" sz="2800" b="1" dirty="0"/>
              <a:t>Loss of Classification </a:t>
            </a:r>
            <a:endParaRPr lang="zh-TW" altLang="en-US" sz="2800" b="1" dirty="0"/>
          </a:p>
        </p:txBody>
      </p:sp>
      <p:sp>
        <p:nvSpPr>
          <p:cNvPr id="4" name="矩形: 圓角 3">
            <a:extLst>
              <a:ext uri="{FF2B5EF4-FFF2-40B4-BE49-F238E27FC236}">
                <a16:creationId xmlns:a16="http://schemas.microsoft.com/office/drawing/2014/main" id="{4CC42072-E4A9-409B-A967-5BA3F79A0923}"/>
              </a:ext>
            </a:extLst>
          </p:cNvPr>
          <p:cNvSpPr/>
          <p:nvPr/>
        </p:nvSpPr>
        <p:spPr>
          <a:xfrm>
            <a:off x="7149154" y="2163699"/>
            <a:ext cx="1673524" cy="9683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endParaRPr lang="zh-TW" altLang="en-US" sz="2400" dirty="0">
              <a:solidFill>
                <a:prstClr val="black"/>
              </a:solidFill>
              <a:latin typeface="Calibri" panose="020F0502020204030204"/>
              <a:ea typeface="新細明體" panose="02020500000000000000" pitchFamily="18" charset="-120"/>
            </a:endParaRPr>
          </a:p>
        </p:txBody>
      </p:sp>
      <p:cxnSp>
        <p:nvCxnSpPr>
          <p:cNvPr id="5" name="直線單箭頭接點 4">
            <a:extLst>
              <a:ext uri="{FF2B5EF4-FFF2-40B4-BE49-F238E27FC236}">
                <a16:creationId xmlns:a16="http://schemas.microsoft.com/office/drawing/2014/main" id="{3DB67888-EDA6-435A-B9AC-AFA84E738C61}"/>
              </a:ext>
            </a:extLst>
          </p:cNvPr>
          <p:cNvCxnSpPr>
            <a:cxnSpLocks/>
          </p:cNvCxnSpPr>
          <p:nvPr/>
        </p:nvCxnSpPr>
        <p:spPr>
          <a:xfrm flipH="1">
            <a:off x="6468510" y="2647882"/>
            <a:ext cx="638354" cy="0"/>
          </a:xfrm>
          <a:prstGeom prst="straightConnector1">
            <a:avLst/>
          </a:prstGeom>
          <a:noFill/>
          <a:ln w="57150" cap="flat" cmpd="sng" algn="ctr">
            <a:solidFill>
              <a:sysClr val="windowText" lastClr="000000"/>
            </a:solidFill>
            <a:prstDash val="solid"/>
            <a:miter lim="800000"/>
            <a:tailEnd type="triangle"/>
          </a:ln>
          <a:effectLst/>
        </p:spPr>
      </p:cxnSp>
      <p:cxnSp>
        <p:nvCxnSpPr>
          <p:cNvPr id="11" name="直線單箭頭接點 10">
            <a:extLst>
              <a:ext uri="{FF2B5EF4-FFF2-40B4-BE49-F238E27FC236}">
                <a16:creationId xmlns:a16="http://schemas.microsoft.com/office/drawing/2014/main" id="{046A60E4-D6BD-4DDB-9AB8-B888EAE75EC8}"/>
              </a:ext>
            </a:extLst>
          </p:cNvPr>
          <p:cNvCxnSpPr>
            <a:cxnSpLocks/>
          </p:cNvCxnSpPr>
          <p:nvPr/>
        </p:nvCxnSpPr>
        <p:spPr>
          <a:xfrm flipH="1">
            <a:off x="8884913" y="2647882"/>
            <a:ext cx="638354" cy="0"/>
          </a:xfrm>
          <a:prstGeom prst="straightConnector1">
            <a:avLst/>
          </a:prstGeom>
          <a:noFill/>
          <a:ln w="57150" cap="flat" cmpd="sng" algn="ctr">
            <a:solidFill>
              <a:sysClr val="windowText" lastClr="000000"/>
            </a:solidFill>
            <a:prstDash val="solid"/>
            <a:miter lim="800000"/>
            <a:tailEnd type="triangle"/>
          </a:ln>
          <a:effectLst/>
        </p:spPr>
      </p:cxnSp>
      <p:grpSp>
        <p:nvGrpSpPr>
          <p:cNvPr id="12" name="群組 11">
            <a:extLst>
              <a:ext uri="{FF2B5EF4-FFF2-40B4-BE49-F238E27FC236}">
                <a16:creationId xmlns:a16="http://schemas.microsoft.com/office/drawing/2014/main" id="{AD6B8078-059E-4C23-8D73-982C1E3F1A1E}"/>
              </a:ext>
            </a:extLst>
          </p:cNvPr>
          <p:cNvGrpSpPr/>
          <p:nvPr/>
        </p:nvGrpSpPr>
        <p:grpSpPr>
          <a:xfrm>
            <a:off x="9597992" y="2183320"/>
            <a:ext cx="441359" cy="929124"/>
            <a:chOff x="5945044" y="5336858"/>
            <a:chExt cx="441359" cy="877076"/>
          </a:xfrm>
        </p:grpSpPr>
        <p:sp>
          <p:nvSpPr>
            <p:cNvPr id="13" name="矩形 12">
              <a:extLst>
                <a:ext uri="{FF2B5EF4-FFF2-40B4-BE49-F238E27FC236}">
                  <a16:creationId xmlns:a16="http://schemas.microsoft.com/office/drawing/2014/main" id="{A8D7CF64-D7DE-4728-9058-C7BDAAF3719F}"/>
                </a:ext>
              </a:extLst>
            </p:cNvPr>
            <p:cNvSpPr/>
            <p:nvPr/>
          </p:nvSpPr>
          <p:spPr>
            <a:xfrm>
              <a:off x="5945044" y="53368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A5E4E33C-407C-4257-90C2-FF3BE124B571}"/>
                    </a:ext>
                  </a:extLst>
                </p:cNvPr>
                <p:cNvSpPr txBox="1"/>
                <p:nvPr/>
              </p:nvSpPr>
              <p:spPr>
                <a:xfrm>
                  <a:off x="6021452" y="5544690"/>
                  <a:ext cx="306174" cy="406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𝒙</m:t>
                        </m:r>
                      </m:oMath>
                    </m:oMathPara>
                  </a14:m>
                  <a:endParaRPr lang="zh-TW" altLang="en-US" sz="2800" b="1" dirty="0"/>
                </a:p>
              </p:txBody>
            </p:sp>
          </mc:Choice>
          <mc:Fallback xmlns="">
            <p:sp>
              <p:nvSpPr>
                <p:cNvPr id="14" name="文字方塊 13">
                  <a:extLst>
                    <a:ext uri="{FF2B5EF4-FFF2-40B4-BE49-F238E27FC236}">
                      <a16:creationId xmlns:a16="http://schemas.microsoft.com/office/drawing/2014/main" id="{A5E4E33C-407C-4257-90C2-FF3BE124B571}"/>
                    </a:ext>
                  </a:extLst>
                </p:cNvPr>
                <p:cNvSpPr txBox="1">
                  <a:spLocks noRot="1" noChangeAspect="1" noMove="1" noResize="1" noEditPoints="1" noAdjustHandles="1" noChangeArrowheads="1" noChangeShapeType="1" noTextEdit="1"/>
                </p:cNvSpPr>
                <p:nvPr/>
              </p:nvSpPr>
              <p:spPr>
                <a:xfrm>
                  <a:off x="6021452" y="5544690"/>
                  <a:ext cx="306174" cy="406749"/>
                </a:xfrm>
                <a:prstGeom prst="rect">
                  <a:avLst/>
                </a:prstGeom>
                <a:blipFill>
                  <a:blip r:embed="rId2"/>
                  <a:stretch>
                    <a:fillRect/>
                  </a:stretch>
                </a:blipFill>
              </p:spPr>
              <p:txBody>
                <a:bodyPr/>
                <a:lstStyle/>
                <a:p>
                  <a:r>
                    <a:rPr lang="zh-CN" altLang="en-US">
                      <a:noFill/>
                    </a:rPr>
                    <a:t> </a:t>
                  </a:r>
                </a:p>
              </p:txBody>
            </p:sp>
          </mc:Fallback>
        </mc:AlternateContent>
      </p:grpSp>
      <p:grpSp>
        <p:nvGrpSpPr>
          <p:cNvPr id="15" name="群組 14">
            <a:extLst>
              <a:ext uri="{FF2B5EF4-FFF2-40B4-BE49-F238E27FC236}">
                <a16:creationId xmlns:a16="http://schemas.microsoft.com/office/drawing/2014/main" id="{492B36E3-C652-4321-A60C-60D83F2C5309}"/>
              </a:ext>
            </a:extLst>
          </p:cNvPr>
          <p:cNvGrpSpPr/>
          <p:nvPr/>
        </p:nvGrpSpPr>
        <p:grpSpPr>
          <a:xfrm>
            <a:off x="5938739" y="2130994"/>
            <a:ext cx="450868" cy="941664"/>
            <a:chOff x="145087" y="4105590"/>
            <a:chExt cx="450868" cy="941664"/>
          </a:xfrm>
        </p:grpSpPr>
        <p:sp>
          <p:nvSpPr>
            <p:cNvPr id="16" name="矩形 15">
              <a:extLst>
                <a:ext uri="{FF2B5EF4-FFF2-40B4-BE49-F238E27FC236}">
                  <a16:creationId xmlns:a16="http://schemas.microsoft.com/office/drawing/2014/main" id="{87120226-7358-4669-BAB2-06FE2615D3E4}"/>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C6DF365C-4E08-45DE-B631-4787C1DA9AA9}"/>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oMath>
                    </m:oMathPara>
                  </a14:m>
                  <a:endParaRPr lang="zh-TW" altLang="en-US" sz="2800" b="1" dirty="0"/>
                </a:p>
              </p:txBody>
            </p:sp>
          </mc:Choice>
          <mc:Fallback xmlns="">
            <p:sp>
              <p:nvSpPr>
                <p:cNvPr id="17" name="文字方塊 16">
                  <a:extLst>
                    <a:ext uri="{FF2B5EF4-FFF2-40B4-BE49-F238E27FC236}">
                      <a16:creationId xmlns:a16="http://schemas.microsoft.com/office/drawing/2014/main" id="{C6DF365C-4E08-45DE-B631-4787C1DA9AA9}"/>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17"/>
                  <a:stretch>
                    <a:fillRect/>
                  </a:stretch>
                </a:blipFill>
              </p:spPr>
              <p:txBody>
                <a:bodyPr/>
                <a:lstStyle/>
                <a:p>
                  <a:r>
                    <a:rPr lang="zh-TW" altLang="en-US">
                      <a:noFill/>
                    </a:rPr>
                    <a:t> </a:t>
                  </a:r>
                </a:p>
              </p:txBody>
            </p:sp>
          </mc:Fallback>
        </mc:AlternateContent>
      </p:grpSp>
      <p:sp>
        <p:nvSpPr>
          <p:cNvPr id="20" name="矩形: 圓角 19">
            <a:extLst>
              <a:ext uri="{FF2B5EF4-FFF2-40B4-BE49-F238E27FC236}">
                <a16:creationId xmlns:a16="http://schemas.microsoft.com/office/drawing/2014/main" id="{17589F15-1911-4B0B-BAA1-019A9D7F70F2}"/>
              </a:ext>
            </a:extLst>
          </p:cNvPr>
          <p:cNvSpPr/>
          <p:nvPr/>
        </p:nvSpPr>
        <p:spPr>
          <a:xfrm rot="16200000">
            <a:off x="4447442" y="2361202"/>
            <a:ext cx="1442954" cy="47291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en-US" altLang="zh-TW" sz="2400" dirty="0" err="1">
                <a:solidFill>
                  <a:prstClr val="black"/>
                </a:solidFill>
                <a:latin typeface="Calibri" panose="020F0502020204030204"/>
                <a:ea typeface="新細明體" panose="02020500000000000000" pitchFamily="18" charset="-120"/>
              </a:rPr>
              <a:t>softmax</a:t>
            </a:r>
            <a:endParaRPr lang="zh-TW" altLang="en-US" sz="2400" dirty="0">
              <a:solidFill>
                <a:prstClr val="black"/>
              </a:solidFill>
              <a:latin typeface="Calibri" panose="020F0502020204030204"/>
              <a:ea typeface="新細明體" panose="02020500000000000000" pitchFamily="18" charset="-120"/>
            </a:endParaRPr>
          </a:p>
        </p:txBody>
      </p:sp>
      <p:grpSp>
        <p:nvGrpSpPr>
          <p:cNvPr id="21" name="群組 20">
            <a:extLst>
              <a:ext uri="{FF2B5EF4-FFF2-40B4-BE49-F238E27FC236}">
                <a16:creationId xmlns:a16="http://schemas.microsoft.com/office/drawing/2014/main" id="{6A5E6BBB-6C9F-499E-AA77-FA6D488AD6D0}"/>
              </a:ext>
            </a:extLst>
          </p:cNvPr>
          <p:cNvGrpSpPr/>
          <p:nvPr/>
        </p:nvGrpSpPr>
        <p:grpSpPr>
          <a:xfrm>
            <a:off x="3887988" y="2126826"/>
            <a:ext cx="450868" cy="941664"/>
            <a:chOff x="145087" y="4105590"/>
            <a:chExt cx="450868" cy="941664"/>
          </a:xfrm>
        </p:grpSpPr>
        <p:sp>
          <p:nvSpPr>
            <p:cNvPr id="22" name="矩形 21">
              <a:extLst>
                <a:ext uri="{FF2B5EF4-FFF2-40B4-BE49-F238E27FC236}">
                  <a16:creationId xmlns:a16="http://schemas.microsoft.com/office/drawing/2014/main" id="{1EEA5810-726D-47C7-8FA3-B3F93E8DF264}"/>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C5BEC92A-E9D0-48AB-A73D-19633894E9AA}"/>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r>
                          <a:rPr lang="en-US" altLang="zh-TW" sz="2800" b="1" i="1">
                            <a:latin typeface="Cambria Math" panose="02040503050406030204" pitchFamily="18" charset="0"/>
                          </a:rPr>
                          <m:t>′</m:t>
                        </m:r>
                      </m:oMath>
                    </m:oMathPara>
                  </a14:m>
                  <a:endParaRPr lang="zh-TW" altLang="en-US" sz="2800" b="1" dirty="0"/>
                </a:p>
              </p:txBody>
            </p:sp>
          </mc:Choice>
          <mc:Fallback xmlns="">
            <p:sp>
              <p:nvSpPr>
                <p:cNvPr id="23" name="文字方塊 22">
                  <a:extLst>
                    <a:ext uri="{FF2B5EF4-FFF2-40B4-BE49-F238E27FC236}">
                      <a16:creationId xmlns:a16="http://schemas.microsoft.com/office/drawing/2014/main" id="{C5BEC92A-E9D0-48AB-A73D-19633894E9AA}"/>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18"/>
                  <a:stretch>
                    <a:fillRect r="-2128"/>
                  </a:stretch>
                </a:blipFill>
              </p:spPr>
              <p:txBody>
                <a:bodyPr/>
                <a:lstStyle/>
                <a:p>
                  <a:r>
                    <a:rPr lang="zh-TW" altLang="en-US">
                      <a:noFill/>
                    </a:rPr>
                    <a:t> </a:t>
                  </a:r>
                </a:p>
              </p:txBody>
            </p:sp>
          </mc:Fallback>
        </mc:AlternateContent>
      </p:grpSp>
      <p:cxnSp>
        <p:nvCxnSpPr>
          <p:cNvPr id="24" name="直線單箭頭接點 23">
            <a:extLst>
              <a:ext uri="{FF2B5EF4-FFF2-40B4-BE49-F238E27FC236}">
                <a16:creationId xmlns:a16="http://schemas.microsoft.com/office/drawing/2014/main" id="{3C08F2FA-8859-40BA-AEC6-53E2946EE86C}"/>
              </a:ext>
            </a:extLst>
          </p:cNvPr>
          <p:cNvCxnSpPr>
            <a:cxnSpLocks/>
          </p:cNvCxnSpPr>
          <p:nvPr/>
        </p:nvCxnSpPr>
        <p:spPr>
          <a:xfrm flipH="1">
            <a:off x="5467129" y="2629190"/>
            <a:ext cx="392780" cy="0"/>
          </a:xfrm>
          <a:prstGeom prst="straightConnector1">
            <a:avLst/>
          </a:prstGeom>
          <a:noFill/>
          <a:ln w="57150" cap="flat" cmpd="sng" algn="ctr">
            <a:solidFill>
              <a:sysClr val="windowText" lastClr="000000"/>
            </a:solidFill>
            <a:prstDash val="solid"/>
            <a:miter lim="800000"/>
            <a:tailEnd type="triangle"/>
          </a:ln>
          <a:effectLst/>
        </p:spPr>
      </p:cxnSp>
      <p:cxnSp>
        <p:nvCxnSpPr>
          <p:cNvPr id="26" name="直線單箭頭接點 25">
            <a:extLst>
              <a:ext uri="{FF2B5EF4-FFF2-40B4-BE49-F238E27FC236}">
                <a16:creationId xmlns:a16="http://schemas.microsoft.com/office/drawing/2014/main" id="{8E6B128D-A00F-47EF-96BE-496E57956A5C}"/>
              </a:ext>
            </a:extLst>
          </p:cNvPr>
          <p:cNvCxnSpPr>
            <a:cxnSpLocks/>
          </p:cNvCxnSpPr>
          <p:nvPr/>
        </p:nvCxnSpPr>
        <p:spPr>
          <a:xfrm flipH="1">
            <a:off x="4421350" y="2631713"/>
            <a:ext cx="392780" cy="0"/>
          </a:xfrm>
          <a:prstGeom prst="straightConnector1">
            <a:avLst/>
          </a:prstGeom>
          <a:noFill/>
          <a:ln w="57150" cap="flat" cmpd="sng" algn="ctr">
            <a:solidFill>
              <a:sysClr val="windowText" lastClr="000000"/>
            </a:solidFill>
            <a:prstDash val="solid"/>
            <a:miter lim="800000"/>
            <a:tailEnd type="triangle"/>
          </a:ln>
          <a:effectLst/>
        </p:spPr>
      </p:cxnSp>
      <p:sp>
        <p:nvSpPr>
          <p:cNvPr id="27" name="矩形 26">
            <a:extLst>
              <a:ext uri="{FF2B5EF4-FFF2-40B4-BE49-F238E27FC236}">
                <a16:creationId xmlns:a16="http://schemas.microsoft.com/office/drawing/2014/main" id="{4A8620D5-301A-4029-93F8-5C135DC50C69}"/>
              </a:ext>
            </a:extLst>
          </p:cNvPr>
          <p:cNvSpPr/>
          <p:nvPr/>
        </p:nvSpPr>
        <p:spPr>
          <a:xfrm>
            <a:off x="2220677" y="2139367"/>
            <a:ext cx="450868" cy="9291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5DFCF7E7-0D96-48B0-A320-2AAAB0788292}"/>
                  </a:ext>
                </a:extLst>
              </p:cNvPr>
              <p:cNvSpPr txBox="1"/>
              <p:nvPr/>
            </p:nvSpPr>
            <p:spPr>
              <a:xfrm>
                <a:off x="2003463" y="2366488"/>
                <a:ext cx="84233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oMath>
                  </m:oMathPara>
                </a14:m>
                <a:endParaRPr lang="zh-TW" altLang="en-US" sz="2800" b="1" dirty="0"/>
              </a:p>
            </p:txBody>
          </p:sp>
        </mc:Choice>
        <mc:Fallback xmlns="">
          <p:sp>
            <p:nvSpPr>
              <p:cNvPr id="28" name="文字方塊 27">
                <a:extLst>
                  <a:ext uri="{FF2B5EF4-FFF2-40B4-BE49-F238E27FC236}">
                    <a16:creationId xmlns:a16="http://schemas.microsoft.com/office/drawing/2014/main" id="{5DFCF7E7-0D96-48B0-A320-2AAAB0788292}"/>
                  </a:ext>
                </a:extLst>
              </p:cNvPr>
              <p:cNvSpPr txBox="1">
                <a:spLocks noRot="1" noChangeAspect="1" noMove="1" noResize="1" noEditPoints="1" noAdjustHandles="1" noChangeArrowheads="1" noChangeShapeType="1" noTextEdit="1"/>
              </p:cNvSpPr>
              <p:nvPr/>
            </p:nvSpPr>
            <p:spPr>
              <a:xfrm>
                <a:off x="2003463" y="2366488"/>
                <a:ext cx="842332" cy="430887"/>
              </a:xfrm>
              <a:prstGeom prst="rect">
                <a:avLst/>
              </a:prstGeom>
              <a:blipFill>
                <a:blip r:embed="rId19"/>
                <a:stretch>
                  <a:fillRect/>
                </a:stretch>
              </a:blipFill>
            </p:spPr>
            <p:txBody>
              <a:bodyPr/>
              <a:lstStyle/>
              <a:p>
                <a:r>
                  <a:rPr lang="zh-CN" altLang="en-US">
                    <a:noFill/>
                  </a:rPr>
                  <a:t> </a:t>
                </a:r>
              </a:p>
            </p:txBody>
          </p:sp>
        </mc:Fallback>
      </mc:AlternateContent>
      <p:cxnSp>
        <p:nvCxnSpPr>
          <p:cNvPr id="29" name="直線單箭頭接點 28">
            <a:extLst>
              <a:ext uri="{FF2B5EF4-FFF2-40B4-BE49-F238E27FC236}">
                <a16:creationId xmlns:a16="http://schemas.microsoft.com/office/drawing/2014/main" id="{42EA242A-EA88-4B6E-9D72-7A00FA6AD4BF}"/>
              </a:ext>
            </a:extLst>
          </p:cNvPr>
          <p:cNvCxnSpPr>
            <a:cxnSpLocks/>
          </p:cNvCxnSpPr>
          <p:nvPr/>
        </p:nvCxnSpPr>
        <p:spPr>
          <a:xfrm flipH="1">
            <a:off x="2720040" y="2606033"/>
            <a:ext cx="1101222" cy="0"/>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055AB89B-8073-4499-B8C2-105DCE0492E5}"/>
              </a:ext>
            </a:extLst>
          </p:cNvPr>
          <p:cNvSpPr txBox="1"/>
          <p:nvPr/>
        </p:nvSpPr>
        <p:spPr>
          <a:xfrm>
            <a:off x="2020986" y="1690690"/>
            <a:ext cx="882265" cy="461665"/>
          </a:xfrm>
          <a:prstGeom prst="rect">
            <a:avLst/>
          </a:prstGeom>
          <a:noFill/>
        </p:spPr>
        <p:txBody>
          <a:bodyPr wrap="square" rtlCol="0">
            <a:spAutoFit/>
          </a:bodyPr>
          <a:lstStyle/>
          <a:p>
            <a:pPr algn="ctr"/>
            <a:r>
              <a:rPr lang="en-US" altLang="zh-TW" sz="2400" dirty="0"/>
              <a:t>label</a:t>
            </a:r>
            <a:endParaRPr lang="zh-TW" altLang="en-US" sz="2400" dirty="0"/>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7314AAC1-BA9F-44C4-AEF9-52BD86E7FE0D}"/>
                  </a:ext>
                </a:extLst>
              </p:cNvPr>
              <p:cNvSpPr txBox="1"/>
              <p:nvPr/>
            </p:nvSpPr>
            <p:spPr>
              <a:xfrm>
                <a:off x="3181074" y="2663452"/>
                <a:ext cx="2852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𝑒</m:t>
                      </m:r>
                    </m:oMath>
                  </m:oMathPara>
                </a14:m>
                <a:endParaRPr lang="zh-TW" altLang="en-US" sz="2800" dirty="0"/>
              </a:p>
            </p:txBody>
          </p:sp>
        </mc:Choice>
        <mc:Fallback xmlns="">
          <p:sp>
            <p:nvSpPr>
              <p:cNvPr id="32" name="文字方塊 31">
                <a:extLst>
                  <a:ext uri="{FF2B5EF4-FFF2-40B4-BE49-F238E27FC236}">
                    <a16:creationId xmlns:a16="http://schemas.microsoft.com/office/drawing/2014/main" id="{7314AAC1-BA9F-44C4-AEF9-52BD86E7FE0D}"/>
                  </a:ext>
                </a:extLst>
              </p:cNvPr>
              <p:cNvSpPr txBox="1">
                <a:spLocks noRot="1" noChangeAspect="1" noMove="1" noResize="1" noEditPoints="1" noAdjustHandles="1" noChangeArrowheads="1" noChangeShapeType="1" noTextEdit="1"/>
              </p:cNvSpPr>
              <p:nvPr/>
            </p:nvSpPr>
            <p:spPr>
              <a:xfrm>
                <a:off x="3181074" y="2663452"/>
                <a:ext cx="285206" cy="430887"/>
              </a:xfrm>
              <a:prstGeom prst="rect">
                <a:avLst/>
              </a:prstGeom>
              <a:blipFill>
                <a:blip r:embed="rId20"/>
                <a:stretch>
                  <a:fillRect/>
                </a:stretch>
              </a:blipFill>
            </p:spPr>
            <p:txBody>
              <a:bodyPr/>
              <a:lstStyle/>
              <a:p>
                <a:r>
                  <a:rPr lang="zh-CN" altLang="en-US">
                    <a:noFill/>
                  </a:rPr>
                  <a:t> </a:t>
                </a:r>
              </a:p>
            </p:txBody>
          </p:sp>
        </mc:Fallback>
      </mc:AlternateContent>
      <p:sp>
        <p:nvSpPr>
          <p:cNvPr id="33" name="文字方塊 32">
            <a:extLst>
              <a:ext uri="{FF2B5EF4-FFF2-40B4-BE49-F238E27FC236}">
                <a16:creationId xmlns:a16="http://schemas.microsoft.com/office/drawing/2014/main" id="{6586B80D-C561-422F-87F6-12EC1A0AEF4D}"/>
              </a:ext>
            </a:extLst>
          </p:cNvPr>
          <p:cNvSpPr txBox="1"/>
          <p:nvPr/>
        </p:nvSpPr>
        <p:spPr>
          <a:xfrm>
            <a:off x="2720040" y="3788741"/>
            <a:ext cx="3483066" cy="830997"/>
          </a:xfrm>
          <a:prstGeom prst="rect">
            <a:avLst/>
          </a:prstGeom>
          <a:noFill/>
        </p:spPr>
        <p:txBody>
          <a:bodyPr wrap="square" rtlCol="0">
            <a:spAutoFit/>
          </a:bodyPr>
          <a:lstStyle/>
          <a:p>
            <a:pPr algn="ctr"/>
            <a:r>
              <a:rPr lang="en-US" altLang="zh-TW" sz="2400" i="1" u="sng" dirty="0"/>
              <a:t>Mean Square Error (MSE)</a:t>
            </a:r>
            <a:endParaRPr lang="zh-TW" altLang="en-US" sz="2400" i="1" u="sng" dirty="0"/>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B87CA553-6975-4855-BAA2-ED684D77DD5E}"/>
                  </a:ext>
                </a:extLst>
              </p:cNvPr>
              <p:cNvSpPr txBox="1"/>
              <p:nvPr/>
            </p:nvSpPr>
            <p:spPr>
              <a:xfrm>
                <a:off x="6369536" y="3556469"/>
                <a:ext cx="2763192"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𝑒</m:t>
                      </m:r>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sSubSup>
                                    <m:sSubSupPr>
                                      <m:ctrlPr>
                                        <a:rPr lang="en-US" altLang="zh-TW" sz="2800" i="1">
                                          <a:latin typeface="Cambria Math" panose="02040503050406030204" pitchFamily="18" charset="0"/>
                                        </a:rPr>
                                      </m:ctrlPr>
                                    </m:sSubSupPr>
                                    <m:e>
                                      <m:r>
                                        <a:rPr lang="en-US" altLang="zh-TW" sz="2800" b="1" i="1">
                                          <a:latin typeface="Cambria Math" panose="02040503050406030204" pitchFamily="18" charset="0"/>
                                        </a:rPr>
                                        <m:t>𝒚</m:t>
                                      </m:r>
                                    </m:e>
                                    <m:sub>
                                      <m:r>
                                        <a:rPr lang="en-US" altLang="zh-TW" sz="2800" i="1">
                                          <a:latin typeface="Cambria Math" panose="02040503050406030204" pitchFamily="18" charset="0"/>
                                        </a:rPr>
                                        <m:t>𝑖</m:t>
                                      </m:r>
                                    </m:sub>
                                    <m:sup>
                                      <m:r>
                                        <a:rPr lang="en-US" altLang="zh-TW" sz="2800" b="1" i="1">
                                          <a:latin typeface="Cambria Math" panose="02040503050406030204" pitchFamily="18" charset="0"/>
                                        </a:rPr>
                                        <m:t>′</m:t>
                                      </m:r>
                                    </m:sup>
                                  </m:sSubSup>
                                </m:e>
                              </m:d>
                            </m:e>
                            <m:sup>
                              <m:r>
                                <a:rPr lang="en-US" altLang="zh-TW" sz="2800" i="1">
                                  <a:latin typeface="Cambria Math" panose="02040503050406030204" pitchFamily="18" charset="0"/>
                                </a:rPr>
                                <m:t>2</m:t>
                              </m:r>
                            </m:sup>
                          </m:sSup>
                        </m:e>
                      </m:nary>
                    </m:oMath>
                  </m:oMathPara>
                </a14:m>
                <a:endParaRPr lang="zh-TW" altLang="en-US" sz="2800" dirty="0"/>
              </a:p>
            </p:txBody>
          </p:sp>
        </mc:Choice>
        <mc:Fallback xmlns="">
          <p:sp>
            <p:nvSpPr>
              <p:cNvPr id="34" name="文字方塊 33">
                <a:extLst>
                  <a:ext uri="{FF2B5EF4-FFF2-40B4-BE49-F238E27FC236}">
                    <a16:creationId xmlns:a16="http://schemas.microsoft.com/office/drawing/2014/main" id="{B87CA553-6975-4855-BAA2-ED684D77DD5E}"/>
                  </a:ext>
                </a:extLst>
              </p:cNvPr>
              <p:cNvSpPr txBox="1">
                <a:spLocks noRot="1" noChangeAspect="1" noMove="1" noResize="1" noEditPoints="1" noAdjustHandles="1" noChangeArrowheads="1" noChangeShapeType="1" noTextEdit="1"/>
              </p:cNvSpPr>
              <p:nvPr/>
            </p:nvSpPr>
            <p:spPr>
              <a:xfrm>
                <a:off x="6369536" y="3556469"/>
                <a:ext cx="2763192" cy="1045543"/>
              </a:xfrm>
              <a:prstGeom prst="rect">
                <a:avLst/>
              </a:prstGeom>
              <a:blipFill>
                <a:blip r:embed="rId21"/>
                <a:stretch>
                  <a:fillRect/>
                </a:stretch>
              </a:blipFill>
            </p:spPr>
            <p:txBody>
              <a:bodyPr/>
              <a:lstStyle/>
              <a:p>
                <a:r>
                  <a:rPr lang="zh-CN" altLang="en-US">
                    <a:noFill/>
                  </a:rPr>
                  <a:t> </a:t>
                </a:r>
              </a:p>
            </p:txBody>
          </p:sp>
        </mc:Fallback>
      </mc:AlternateContent>
      <p:sp>
        <p:nvSpPr>
          <p:cNvPr id="35" name="文字方塊 34">
            <a:extLst>
              <a:ext uri="{FF2B5EF4-FFF2-40B4-BE49-F238E27FC236}">
                <a16:creationId xmlns:a16="http://schemas.microsoft.com/office/drawing/2014/main" id="{59D20C06-A738-4EDC-99F9-8B4D3898BD87}"/>
              </a:ext>
            </a:extLst>
          </p:cNvPr>
          <p:cNvSpPr txBox="1"/>
          <p:nvPr/>
        </p:nvSpPr>
        <p:spPr>
          <a:xfrm>
            <a:off x="2841490" y="5044557"/>
            <a:ext cx="3483066" cy="461665"/>
          </a:xfrm>
          <a:prstGeom prst="rect">
            <a:avLst/>
          </a:prstGeom>
          <a:noFill/>
        </p:spPr>
        <p:txBody>
          <a:bodyPr wrap="square" rtlCol="0">
            <a:spAutoFit/>
          </a:bodyPr>
          <a:lstStyle/>
          <a:p>
            <a:r>
              <a:rPr lang="en-US" altLang="zh-TW" sz="2400" i="1" u="sng" dirty="0"/>
              <a:t>Cross-entropy</a:t>
            </a:r>
            <a:endParaRPr lang="zh-TW" altLang="en-US" sz="2400" i="1" u="sng" dirty="0"/>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80E2A648-E972-4E9F-95C9-2F7A6FC33E49}"/>
                  </a:ext>
                </a:extLst>
              </p:cNvPr>
              <p:cNvSpPr txBox="1"/>
              <p:nvPr/>
            </p:nvSpPr>
            <p:spPr>
              <a:xfrm>
                <a:off x="6369537" y="4911155"/>
                <a:ext cx="2584875"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𝑒</m:t>
                      </m:r>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𝑙𝑛</m:t>
                          </m:r>
                          <m:sSubSup>
                            <m:sSubSupPr>
                              <m:ctrlPr>
                                <a:rPr lang="en-US" altLang="zh-TW" sz="2800" i="1">
                                  <a:latin typeface="Cambria Math" panose="02040503050406030204" pitchFamily="18" charset="0"/>
                                </a:rPr>
                              </m:ctrlPr>
                            </m:sSubSupPr>
                            <m:e>
                              <m:r>
                                <a:rPr lang="en-US" altLang="zh-TW" sz="2800" b="1" i="1">
                                  <a:latin typeface="Cambria Math" panose="02040503050406030204" pitchFamily="18" charset="0"/>
                                </a:rPr>
                                <m:t>𝒚</m:t>
                              </m:r>
                            </m:e>
                            <m:sub>
                              <m:r>
                                <a:rPr lang="en-US" altLang="zh-TW" sz="2800" i="1">
                                  <a:latin typeface="Cambria Math" panose="02040503050406030204" pitchFamily="18" charset="0"/>
                                </a:rPr>
                                <m:t>𝑖</m:t>
                              </m:r>
                            </m:sub>
                            <m:sup>
                              <m:r>
                                <a:rPr lang="en-US" altLang="zh-TW" sz="2800" b="1" i="1">
                                  <a:latin typeface="Cambria Math" panose="02040503050406030204" pitchFamily="18" charset="0"/>
                                </a:rPr>
                                <m:t>′</m:t>
                              </m:r>
                            </m:sup>
                          </m:sSubSup>
                        </m:e>
                      </m:nary>
                    </m:oMath>
                  </m:oMathPara>
                </a14:m>
                <a:endParaRPr lang="zh-TW" altLang="en-US" sz="2800" dirty="0"/>
              </a:p>
            </p:txBody>
          </p:sp>
        </mc:Choice>
        <mc:Fallback xmlns="">
          <p:sp>
            <p:nvSpPr>
              <p:cNvPr id="36" name="文字方塊 35">
                <a:extLst>
                  <a:ext uri="{FF2B5EF4-FFF2-40B4-BE49-F238E27FC236}">
                    <a16:creationId xmlns:a16="http://schemas.microsoft.com/office/drawing/2014/main" id="{80E2A648-E972-4E9F-95C9-2F7A6FC33E49}"/>
                  </a:ext>
                </a:extLst>
              </p:cNvPr>
              <p:cNvSpPr txBox="1">
                <a:spLocks noRot="1" noChangeAspect="1" noMove="1" noResize="1" noEditPoints="1" noAdjustHandles="1" noChangeArrowheads="1" noChangeShapeType="1" noTextEdit="1"/>
              </p:cNvSpPr>
              <p:nvPr/>
            </p:nvSpPr>
            <p:spPr>
              <a:xfrm>
                <a:off x="6369537" y="4911155"/>
                <a:ext cx="2584875" cy="1045543"/>
              </a:xfrm>
              <a:prstGeom prst="rect">
                <a:avLst/>
              </a:prstGeom>
              <a:blipFill>
                <a:blip r:embed="rId22"/>
                <a:stretch>
                  <a:fillRect/>
                </a:stretch>
              </a:blipFill>
            </p:spPr>
            <p:txBody>
              <a:bodyPr/>
              <a:lstStyle/>
              <a:p>
                <a:r>
                  <a:rPr lang="zh-CN" altLang="en-US">
                    <a:noFill/>
                  </a:rPr>
                  <a:t> </a:t>
                </a:r>
              </a:p>
            </p:txBody>
          </p:sp>
        </mc:Fallback>
      </mc:AlternateContent>
      <p:pic>
        <p:nvPicPr>
          <p:cNvPr id="37" name="Picture 2" descr="Win PNG Photos | PNG Mart">
            <a:extLst>
              <a:ext uri="{FF2B5EF4-FFF2-40B4-BE49-F238E27FC236}">
                <a16:creationId xmlns:a16="http://schemas.microsoft.com/office/drawing/2014/main" id="{BD749E5A-0B1D-4604-8BE7-EE1F8AD59AFC}"/>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759350" y="4795414"/>
            <a:ext cx="1443756" cy="1243546"/>
          </a:xfrm>
          <a:prstGeom prst="rect">
            <a:avLst/>
          </a:prstGeom>
          <a:noFill/>
          <a:extLst>
            <a:ext uri="{909E8E84-426E-40DD-AFC4-6F175D3DCCD1}">
              <a14:hiddenFill xmlns:a14="http://schemas.microsoft.com/office/drawing/2010/main">
                <a:solidFill>
                  <a:srgbClr val="FFFFFF"/>
                </a:solidFill>
              </a14:hiddenFill>
            </a:ext>
          </a:extLst>
        </p:spPr>
      </p:pic>
      <p:sp>
        <p:nvSpPr>
          <p:cNvPr id="38" name="文字方塊 37">
            <a:extLst>
              <a:ext uri="{FF2B5EF4-FFF2-40B4-BE49-F238E27FC236}">
                <a16:creationId xmlns:a16="http://schemas.microsoft.com/office/drawing/2014/main" id="{1937BDD9-E12A-4BD6-BCA9-5B75823EDFF3}"/>
              </a:ext>
            </a:extLst>
          </p:cNvPr>
          <p:cNvSpPr txBox="1"/>
          <p:nvPr/>
        </p:nvSpPr>
        <p:spPr>
          <a:xfrm>
            <a:off x="762000" y="5992235"/>
            <a:ext cx="9721925" cy="461665"/>
          </a:xfrm>
          <a:prstGeom prst="rect">
            <a:avLst/>
          </a:prstGeom>
          <a:noFill/>
        </p:spPr>
        <p:txBody>
          <a:bodyPr wrap="square" rtlCol="0">
            <a:spAutoFit/>
          </a:bodyPr>
          <a:lstStyle/>
          <a:p>
            <a:pPr algn="ctr"/>
            <a:r>
              <a:rPr lang="en-US" altLang="zh-TW" sz="2400" b="1" dirty="0"/>
              <a:t>Minimizing cross-entropy </a:t>
            </a:r>
            <a:r>
              <a:rPr lang="en-US" altLang="zh-TW" sz="2400" dirty="0"/>
              <a:t>is equivalent to </a:t>
            </a:r>
            <a:r>
              <a:rPr lang="en-US" altLang="zh-TW" sz="2400" b="1" dirty="0"/>
              <a:t>maximizing likelihood</a:t>
            </a:r>
            <a:r>
              <a:rPr lang="en-US" altLang="zh-TW" sz="2400" dirty="0"/>
              <a:t>.  </a:t>
            </a:r>
            <a:endParaRPr lang="zh-TW" altLang="en-US" sz="2400" dirty="0"/>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CE29FD4C-FBF6-4E36-9233-D3A0FE2F0076}"/>
                  </a:ext>
                </a:extLst>
              </p:cNvPr>
              <p:cNvSpPr txBox="1"/>
              <p:nvPr/>
            </p:nvSpPr>
            <p:spPr>
              <a:xfrm>
                <a:off x="7708071" y="955531"/>
                <a:ext cx="1971181"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𝐿</m:t>
                      </m:r>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𝑁</m:t>
                          </m:r>
                        </m:den>
                      </m:f>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𝑛</m:t>
                          </m:r>
                        </m:sub>
                        <m:sup/>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𝑒</m:t>
                              </m:r>
                            </m:e>
                            <m:sub>
                              <m:r>
                                <a:rPr lang="en-US" altLang="zh-TW" sz="2800" i="1">
                                  <a:latin typeface="Cambria Math" panose="02040503050406030204" pitchFamily="18" charset="0"/>
                                </a:rPr>
                                <m:t>𝑛</m:t>
                              </m:r>
                            </m:sub>
                          </m:sSub>
                        </m:e>
                      </m:nary>
                    </m:oMath>
                  </m:oMathPara>
                </a14:m>
                <a:endParaRPr lang="zh-TW" altLang="en-US" sz="2800" dirty="0"/>
              </a:p>
            </p:txBody>
          </p:sp>
        </mc:Choice>
        <mc:Fallback xmlns="">
          <p:sp>
            <p:nvSpPr>
              <p:cNvPr id="39" name="文字方塊 38">
                <a:extLst>
                  <a:ext uri="{FF2B5EF4-FFF2-40B4-BE49-F238E27FC236}">
                    <a16:creationId xmlns:a16="http://schemas.microsoft.com/office/drawing/2014/main" id="{CE29FD4C-FBF6-4E36-9233-D3A0FE2F0076}"/>
                  </a:ext>
                </a:extLst>
              </p:cNvPr>
              <p:cNvSpPr txBox="1">
                <a:spLocks noRot="1" noChangeAspect="1" noMove="1" noResize="1" noEditPoints="1" noAdjustHandles="1" noChangeArrowheads="1" noChangeShapeType="1" noTextEdit="1"/>
              </p:cNvSpPr>
              <p:nvPr/>
            </p:nvSpPr>
            <p:spPr>
              <a:xfrm>
                <a:off x="7708071" y="955531"/>
                <a:ext cx="1971181" cy="1045543"/>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0095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2" grpId="0"/>
      <p:bldP spid="33" grpId="0"/>
      <p:bldP spid="34" grpId="0"/>
      <p:bldP spid="35" grpId="0"/>
      <p:bldP spid="36" grpId="0"/>
      <p:bldP spid="38"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4B95D2B-DBA2-494F-ACB3-2D83FDE9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915" y="3093251"/>
            <a:ext cx="4064954" cy="25802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D9661C9-AA20-49F6-9F23-272250D9D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550" y="3108184"/>
            <a:ext cx="4064952" cy="258027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98CCA780-3998-4D91-93FE-D9E13C506B35}"/>
              </a:ext>
            </a:extLst>
          </p:cNvPr>
          <p:cNvSpPr txBox="1"/>
          <p:nvPr/>
        </p:nvSpPr>
        <p:spPr>
          <a:xfrm>
            <a:off x="914400" y="6096223"/>
            <a:ext cx="10668000" cy="461665"/>
          </a:xfrm>
          <a:prstGeom prst="rect">
            <a:avLst/>
          </a:prstGeom>
          <a:noFill/>
        </p:spPr>
        <p:txBody>
          <a:bodyPr wrap="square" rtlCol="0">
            <a:spAutoFit/>
          </a:bodyPr>
          <a:lstStyle/>
          <a:p>
            <a:r>
              <a:rPr lang="en-US" altLang="zh-TW" sz="2400" b="1" dirty="0"/>
              <a:t>Changing the loss function can change the difficulty of optimization.</a:t>
            </a:r>
            <a:endParaRPr lang="zh-TW" altLang="en-US" sz="2400" b="1" dirty="0"/>
          </a:p>
        </p:txBody>
      </p:sp>
      <p:sp>
        <p:nvSpPr>
          <p:cNvPr id="7" name="文字方塊 6">
            <a:extLst>
              <a:ext uri="{FF2B5EF4-FFF2-40B4-BE49-F238E27FC236}">
                <a16:creationId xmlns:a16="http://schemas.microsoft.com/office/drawing/2014/main" id="{CB6F4DC9-19DE-489E-9702-CC91D5099EF0}"/>
              </a:ext>
            </a:extLst>
          </p:cNvPr>
          <p:cNvSpPr txBox="1"/>
          <p:nvPr/>
        </p:nvSpPr>
        <p:spPr>
          <a:xfrm>
            <a:off x="1780244" y="57151"/>
            <a:ext cx="8641058" cy="646331"/>
          </a:xfrm>
          <a:prstGeom prst="rect">
            <a:avLst/>
          </a:prstGeom>
          <a:noFill/>
        </p:spPr>
        <p:txBody>
          <a:bodyPr wrap="square">
            <a:spAutoFit/>
          </a:bodyPr>
          <a:lstStyle/>
          <a:p>
            <a:r>
              <a:rPr lang="zh-TW" altLang="en-US" dirty="0"/>
              <a:t>http://speech.ee.ntu.edu.tw/~tlkagk/courses/MLDS_2015_2/Lecture/Deep%20More%20(v2).ecm.mp4/index.html</a:t>
            </a:r>
          </a:p>
        </p:txBody>
      </p:sp>
      <p:sp>
        <p:nvSpPr>
          <p:cNvPr id="9" name="矩形: 圓角 8">
            <a:extLst>
              <a:ext uri="{FF2B5EF4-FFF2-40B4-BE49-F238E27FC236}">
                <a16:creationId xmlns:a16="http://schemas.microsoft.com/office/drawing/2014/main" id="{EB9D1A50-A205-4562-9D0C-0BC833127C9B}"/>
              </a:ext>
            </a:extLst>
          </p:cNvPr>
          <p:cNvSpPr/>
          <p:nvPr/>
        </p:nvSpPr>
        <p:spPr>
          <a:xfrm>
            <a:off x="7223747" y="972452"/>
            <a:ext cx="1673524" cy="9683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endParaRPr lang="zh-TW" altLang="en-US" sz="2400" dirty="0">
              <a:solidFill>
                <a:prstClr val="black"/>
              </a:solidFill>
              <a:latin typeface="Calibri" panose="020F0502020204030204"/>
              <a:ea typeface="新細明體" panose="02020500000000000000" pitchFamily="18" charset="-120"/>
            </a:endParaRPr>
          </a:p>
        </p:txBody>
      </p:sp>
      <p:cxnSp>
        <p:nvCxnSpPr>
          <p:cNvPr id="10" name="直線單箭頭接點 9">
            <a:extLst>
              <a:ext uri="{FF2B5EF4-FFF2-40B4-BE49-F238E27FC236}">
                <a16:creationId xmlns:a16="http://schemas.microsoft.com/office/drawing/2014/main" id="{394D603E-DAEB-41CF-9079-38E03750C721}"/>
              </a:ext>
            </a:extLst>
          </p:cNvPr>
          <p:cNvCxnSpPr>
            <a:cxnSpLocks/>
          </p:cNvCxnSpPr>
          <p:nvPr/>
        </p:nvCxnSpPr>
        <p:spPr>
          <a:xfrm flipH="1">
            <a:off x="6543103" y="1456635"/>
            <a:ext cx="638354" cy="0"/>
          </a:xfrm>
          <a:prstGeom prst="straightConnector1">
            <a:avLst/>
          </a:prstGeom>
          <a:noFill/>
          <a:ln w="57150" cap="flat" cmpd="sng" algn="ctr">
            <a:solidFill>
              <a:sysClr val="windowText" lastClr="000000"/>
            </a:solidFill>
            <a:prstDash val="solid"/>
            <a:miter lim="800000"/>
            <a:tailEnd type="triangle"/>
          </a:ln>
          <a:effectLst/>
        </p:spPr>
      </p:cxnSp>
      <p:cxnSp>
        <p:nvCxnSpPr>
          <p:cNvPr id="11" name="直線單箭頭接點 10">
            <a:extLst>
              <a:ext uri="{FF2B5EF4-FFF2-40B4-BE49-F238E27FC236}">
                <a16:creationId xmlns:a16="http://schemas.microsoft.com/office/drawing/2014/main" id="{2394EA67-8CB8-49C2-AFBB-1755788C826D}"/>
              </a:ext>
            </a:extLst>
          </p:cNvPr>
          <p:cNvCxnSpPr>
            <a:cxnSpLocks/>
          </p:cNvCxnSpPr>
          <p:nvPr/>
        </p:nvCxnSpPr>
        <p:spPr>
          <a:xfrm flipH="1">
            <a:off x="8959506" y="1456635"/>
            <a:ext cx="638354" cy="0"/>
          </a:xfrm>
          <a:prstGeom prst="straightConnector1">
            <a:avLst/>
          </a:prstGeom>
          <a:noFill/>
          <a:ln w="57150" cap="flat" cmpd="sng" algn="ctr">
            <a:solidFill>
              <a:sysClr val="windowText" lastClr="000000"/>
            </a:solidFill>
            <a:prstDash val="solid"/>
            <a:miter lim="800000"/>
            <a:tailEnd type="triangle"/>
          </a:ln>
          <a:effectLst/>
        </p:spPr>
      </p:cxnSp>
      <p:grpSp>
        <p:nvGrpSpPr>
          <p:cNvPr id="12" name="群組 11">
            <a:extLst>
              <a:ext uri="{FF2B5EF4-FFF2-40B4-BE49-F238E27FC236}">
                <a16:creationId xmlns:a16="http://schemas.microsoft.com/office/drawing/2014/main" id="{8966AE94-603C-49E3-8F78-2588C340657D}"/>
              </a:ext>
            </a:extLst>
          </p:cNvPr>
          <p:cNvGrpSpPr/>
          <p:nvPr/>
        </p:nvGrpSpPr>
        <p:grpSpPr>
          <a:xfrm>
            <a:off x="9672585" y="992073"/>
            <a:ext cx="441359" cy="929124"/>
            <a:chOff x="5945044" y="5336858"/>
            <a:chExt cx="441359" cy="877076"/>
          </a:xfrm>
        </p:grpSpPr>
        <p:sp>
          <p:nvSpPr>
            <p:cNvPr id="13" name="矩形 12">
              <a:extLst>
                <a:ext uri="{FF2B5EF4-FFF2-40B4-BE49-F238E27FC236}">
                  <a16:creationId xmlns:a16="http://schemas.microsoft.com/office/drawing/2014/main" id="{FDBEBFCF-16BF-4910-B89C-1F038697A688}"/>
                </a:ext>
              </a:extLst>
            </p:cNvPr>
            <p:cNvSpPr/>
            <p:nvPr/>
          </p:nvSpPr>
          <p:spPr>
            <a:xfrm>
              <a:off x="5945044" y="53368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412404F5-5734-4966-8DAC-CE419D1A2FF6}"/>
                    </a:ext>
                  </a:extLst>
                </p:cNvPr>
                <p:cNvSpPr txBox="1"/>
                <p:nvPr/>
              </p:nvSpPr>
              <p:spPr>
                <a:xfrm>
                  <a:off x="6021452" y="5544690"/>
                  <a:ext cx="306174" cy="406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𝒙</m:t>
                        </m:r>
                      </m:oMath>
                    </m:oMathPara>
                  </a14:m>
                  <a:endParaRPr lang="zh-TW" altLang="en-US" sz="2800" b="1" dirty="0"/>
                </a:p>
              </p:txBody>
            </p:sp>
          </mc:Choice>
          <mc:Fallback xmlns="">
            <p:sp>
              <p:nvSpPr>
                <p:cNvPr id="14" name="文字方塊 13">
                  <a:extLst>
                    <a:ext uri="{FF2B5EF4-FFF2-40B4-BE49-F238E27FC236}">
                      <a16:creationId xmlns:a16="http://schemas.microsoft.com/office/drawing/2014/main" id="{412404F5-5734-4966-8DAC-CE419D1A2FF6}"/>
                    </a:ext>
                  </a:extLst>
                </p:cNvPr>
                <p:cNvSpPr txBox="1">
                  <a:spLocks noRot="1" noChangeAspect="1" noMove="1" noResize="1" noEditPoints="1" noAdjustHandles="1" noChangeArrowheads="1" noChangeShapeType="1" noTextEdit="1"/>
                </p:cNvSpPr>
                <p:nvPr/>
              </p:nvSpPr>
              <p:spPr>
                <a:xfrm>
                  <a:off x="6021452" y="5544690"/>
                  <a:ext cx="306174" cy="406749"/>
                </a:xfrm>
                <a:prstGeom prst="rect">
                  <a:avLst/>
                </a:prstGeom>
                <a:blipFill>
                  <a:blip r:embed="rId4"/>
                  <a:stretch>
                    <a:fillRect/>
                  </a:stretch>
                </a:blipFill>
              </p:spPr>
              <p:txBody>
                <a:bodyPr/>
                <a:lstStyle/>
                <a:p>
                  <a:r>
                    <a:rPr lang="zh-CN" altLang="en-US">
                      <a:noFill/>
                    </a:rPr>
                    <a:t> </a:t>
                  </a:r>
                </a:p>
              </p:txBody>
            </p:sp>
          </mc:Fallback>
        </mc:AlternateContent>
      </p:grpSp>
      <p:sp>
        <p:nvSpPr>
          <p:cNvPr id="18" name="矩形: 圓角 17">
            <a:extLst>
              <a:ext uri="{FF2B5EF4-FFF2-40B4-BE49-F238E27FC236}">
                <a16:creationId xmlns:a16="http://schemas.microsoft.com/office/drawing/2014/main" id="{975D0E6A-A035-4E17-AB1E-3C91A173B428}"/>
              </a:ext>
            </a:extLst>
          </p:cNvPr>
          <p:cNvSpPr/>
          <p:nvPr/>
        </p:nvSpPr>
        <p:spPr>
          <a:xfrm rot="16200000">
            <a:off x="4522035" y="1169955"/>
            <a:ext cx="1442954" cy="47291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en-US" altLang="zh-TW" sz="2400" dirty="0" err="1">
                <a:solidFill>
                  <a:prstClr val="black"/>
                </a:solidFill>
                <a:latin typeface="Calibri" panose="020F0502020204030204"/>
                <a:ea typeface="新細明體" panose="02020500000000000000" pitchFamily="18" charset="-120"/>
              </a:rPr>
              <a:t>softmax</a:t>
            </a:r>
            <a:endParaRPr lang="zh-TW" altLang="en-US" sz="2400" dirty="0">
              <a:solidFill>
                <a:prstClr val="black"/>
              </a:solidFill>
              <a:latin typeface="Calibri" panose="020F0502020204030204"/>
              <a:ea typeface="新細明體" panose="02020500000000000000" pitchFamily="18" charset="-120"/>
            </a:endParaRPr>
          </a:p>
        </p:txBody>
      </p:sp>
      <p:cxnSp>
        <p:nvCxnSpPr>
          <p:cNvPr id="22" name="直線單箭頭接點 21">
            <a:extLst>
              <a:ext uri="{FF2B5EF4-FFF2-40B4-BE49-F238E27FC236}">
                <a16:creationId xmlns:a16="http://schemas.microsoft.com/office/drawing/2014/main" id="{EFABADF8-D2F4-4768-A80B-E1FC44A1211C}"/>
              </a:ext>
            </a:extLst>
          </p:cNvPr>
          <p:cNvCxnSpPr>
            <a:cxnSpLocks/>
          </p:cNvCxnSpPr>
          <p:nvPr/>
        </p:nvCxnSpPr>
        <p:spPr>
          <a:xfrm flipH="1">
            <a:off x="5541722" y="1437943"/>
            <a:ext cx="392780" cy="0"/>
          </a:xfrm>
          <a:prstGeom prst="straightConnector1">
            <a:avLst/>
          </a:prstGeom>
          <a:noFill/>
          <a:ln w="57150" cap="flat" cmpd="sng" algn="ctr">
            <a:solidFill>
              <a:sysClr val="windowText" lastClr="000000"/>
            </a:solidFill>
            <a:prstDash val="solid"/>
            <a:miter lim="800000"/>
            <a:tailEnd type="triangle"/>
          </a:ln>
          <a:effectLst/>
        </p:spPr>
      </p:cxnSp>
      <p:cxnSp>
        <p:nvCxnSpPr>
          <p:cNvPr id="23" name="直線單箭頭接點 22">
            <a:extLst>
              <a:ext uri="{FF2B5EF4-FFF2-40B4-BE49-F238E27FC236}">
                <a16:creationId xmlns:a16="http://schemas.microsoft.com/office/drawing/2014/main" id="{59963AE9-BA16-4A2A-9580-29DFE16FC0BE}"/>
              </a:ext>
            </a:extLst>
          </p:cNvPr>
          <p:cNvCxnSpPr>
            <a:cxnSpLocks/>
          </p:cNvCxnSpPr>
          <p:nvPr/>
        </p:nvCxnSpPr>
        <p:spPr>
          <a:xfrm flipH="1">
            <a:off x="4495943" y="1440466"/>
            <a:ext cx="392780" cy="0"/>
          </a:xfrm>
          <a:prstGeom prst="straightConnector1">
            <a:avLst/>
          </a:prstGeom>
          <a:noFill/>
          <a:ln w="57150" cap="flat" cmpd="sng" algn="ctr">
            <a:solidFill>
              <a:sysClr val="windowText" lastClr="000000"/>
            </a:solidFill>
            <a:prstDash val="solid"/>
            <a:miter lim="800000"/>
            <a:tailEnd type="triangle"/>
          </a:ln>
          <a:effectLst/>
        </p:spPr>
      </p:cxnSp>
      <p:cxnSp>
        <p:nvCxnSpPr>
          <p:cNvPr id="26" name="直線單箭頭接點 25">
            <a:extLst>
              <a:ext uri="{FF2B5EF4-FFF2-40B4-BE49-F238E27FC236}">
                <a16:creationId xmlns:a16="http://schemas.microsoft.com/office/drawing/2014/main" id="{2C635F8C-E553-4876-8073-41E6CDDD08C7}"/>
              </a:ext>
            </a:extLst>
          </p:cNvPr>
          <p:cNvCxnSpPr>
            <a:cxnSpLocks/>
          </p:cNvCxnSpPr>
          <p:nvPr/>
        </p:nvCxnSpPr>
        <p:spPr>
          <a:xfrm flipH="1">
            <a:off x="2794633" y="1414786"/>
            <a:ext cx="1101222" cy="0"/>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F6D9C39-E86D-4AA0-B3E2-FCE4DF1E101C}"/>
                  </a:ext>
                </a:extLst>
              </p:cNvPr>
              <p:cNvSpPr txBox="1"/>
              <p:nvPr/>
            </p:nvSpPr>
            <p:spPr>
              <a:xfrm>
                <a:off x="3255667" y="1472205"/>
                <a:ext cx="2852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𝑒</m:t>
                      </m:r>
                    </m:oMath>
                  </m:oMathPara>
                </a14:m>
                <a:endParaRPr lang="zh-TW" altLang="en-US" sz="2800" dirty="0"/>
              </a:p>
            </p:txBody>
          </p:sp>
        </mc:Choice>
        <mc:Fallback xmlns="">
          <p:sp>
            <p:nvSpPr>
              <p:cNvPr id="28" name="文字方塊 27">
                <a:extLst>
                  <a:ext uri="{FF2B5EF4-FFF2-40B4-BE49-F238E27FC236}">
                    <a16:creationId xmlns:a16="http://schemas.microsoft.com/office/drawing/2014/main" id="{BF6D9C39-E86D-4AA0-B3E2-FCE4DF1E101C}"/>
                  </a:ext>
                </a:extLst>
              </p:cNvPr>
              <p:cNvSpPr txBox="1">
                <a:spLocks noRot="1" noChangeAspect="1" noMove="1" noResize="1" noEditPoints="1" noAdjustHandles="1" noChangeArrowheads="1" noChangeShapeType="1" noTextEdit="1"/>
              </p:cNvSpPr>
              <p:nvPr/>
            </p:nvSpPr>
            <p:spPr>
              <a:xfrm>
                <a:off x="3255667" y="1472205"/>
                <a:ext cx="285206"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05D5606A-AFD3-4F35-AC4B-C46CD2AE4B61}"/>
                  </a:ext>
                </a:extLst>
              </p:cNvPr>
              <p:cNvSpPr txBox="1"/>
              <p:nvPr/>
            </p:nvSpPr>
            <p:spPr>
              <a:xfrm>
                <a:off x="2249313" y="832537"/>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1</m:t>
                              </m:r>
                            </m:e>
                            <m:e>
                              <m:r>
                                <a:rPr lang="en-US" altLang="zh-TW" sz="2800" i="1">
                                  <a:latin typeface="Cambria Math" panose="02040503050406030204" pitchFamily="18" charset="0"/>
                                </a:rPr>
                                <m:t>0</m:t>
                              </m:r>
                            </m:e>
                            <m:e>
                              <m:r>
                                <a:rPr lang="en-US" altLang="zh-TW" sz="2800" i="1">
                                  <a:latin typeface="Cambria Math" panose="02040503050406030204" pitchFamily="18" charset="0"/>
                                </a:rPr>
                                <m:t>0</m:t>
                              </m:r>
                            </m:e>
                          </m:eqArr>
                        </m:e>
                      </m:d>
                    </m:oMath>
                  </m:oMathPara>
                </a14:m>
                <a:endParaRPr lang="zh-TW" altLang="en-US" sz="2800" dirty="0"/>
              </a:p>
            </p:txBody>
          </p:sp>
        </mc:Choice>
        <mc:Fallback xmlns="">
          <p:sp>
            <p:nvSpPr>
              <p:cNvPr id="30" name="文字方塊 29">
                <a:extLst>
                  <a:ext uri="{FF2B5EF4-FFF2-40B4-BE49-F238E27FC236}">
                    <a16:creationId xmlns:a16="http://schemas.microsoft.com/office/drawing/2014/main" id="{05D5606A-AFD3-4F35-AC4B-C46CD2AE4B61}"/>
                  </a:ext>
                </a:extLst>
              </p:cNvPr>
              <p:cNvSpPr txBox="1">
                <a:spLocks noRot="1" noChangeAspect="1" noMove="1" noResize="1" noEditPoints="1" noAdjustHandles="1" noChangeArrowheads="1" noChangeShapeType="1" noTextEdit="1"/>
              </p:cNvSpPr>
              <p:nvPr/>
            </p:nvSpPr>
            <p:spPr>
              <a:xfrm>
                <a:off x="2249313" y="832537"/>
                <a:ext cx="584647" cy="1139414"/>
              </a:xfrm>
              <a:prstGeom prst="rect">
                <a:avLst/>
              </a:prstGeom>
              <a:blipFill>
                <a:blip r:embed="rId6"/>
                <a:stretch>
                  <a:fillRect/>
                </a:stretch>
              </a:blipFill>
            </p:spPr>
            <p:txBody>
              <a:bodyPr/>
              <a:lstStyle/>
              <a:p>
                <a:r>
                  <a:rPr lang="zh-CN" altLang="en-US">
                    <a:noFill/>
                  </a:rPr>
                  <a:t> </a:t>
                </a:r>
              </a:p>
            </p:txBody>
          </p:sp>
        </mc:Fallback>
      </mc:AlternateContent>
      <p:grpSp>
        <p:nvGrpSpPr>
          <p:cNvPr id="5" name="群組 4">
            <a:extLst>
              <a:ext uri="{FF2B5EF4-FFF2-40B4-BE49-F238E27FC236}">
                <a16:creationId xmlns:a16="http://schemas.microsoft.com/office/drawing/2014/main" id="{0B090C99-8146-4879-992E-C5E653958383}"/>
              </a:ext>
            </a:extLst>
          </p:cNvPr>
          <p:cNvGrpSpPr/>
          <p:nvPr/>
        </p:nvGrpSpPr>
        <p:grpSpPr>
          <a:xfrm>
            <a:off x="6072678" y="755733"/>
            <a:ext cx="414767" cy="1274659"/>
            <a:chOff x="4548677" y="755732"/>
            <a:chExt cx="414767" cy="1274659"/>
          </a:xfrm>
        </p:grpSpPr>
        <p:grpSp>
          <p:nvGrpSpPr>
            <p:cNvPr id="31" name="群組 30">
              <a:extLst>
                <a:ext uri="{FF2B5EF4-FFF2-40B4-BE49-F238E27FC236}">
                  <a16:creationId xmlns:a16="http://schemas.microsoft.com/office/drawing/2014/main" id="{B66EF67A-68C2-4CBF-84F4-DB9BC4D11575}"/>
                </a:ext>
              </a:extLst>
            </p:cNvPr>
            <p:cNvGrpSpPr/>
            <p:nvPr/>
          </p:nvGrpSpPr>
          <p:grpSpPr>
            <a:xfrm>
              <a:off x="4552596" y="755732"/>
              <a:ext cx="410848" cy="418921"/>
              <a:chOff x="8447693" y="2043216"/>
              <a:chExt cx="410848" cy="418921"/>
            </a:xfrm>
          </p:grpSpPr>
          <p:sp>
            <p:nvSpPr>
              <p:cNvPr id="32" name="矩形 31">
                <a:extLst>
                  <a:ext uri="{FF2B5EF4-FFF2-40B4-BE49-F238E27FC236}">
                    <a16:creationId xmlns:a16="http://schemas.microsoft.com/office/drawing/2014/main" id="{5FA6EA3F-D367-44C9-A091-3A9BF02D5667}"/>
                  </a:ext>
                </a:extLst>
              </p:cNvPr>
              <p:cNvSpPr/>
              <p:nvPr/>
            </p:nvSpPr>
            <p:spPr>
              <a:xfrm flipH="1">
                <a:off x="8447693" y="2092805"/>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EBDED47-2B43-446E-80EE-5EF182B2C287}"/>
                      </a:ext>
                    </a:extLst>
                  </p:cNvPr>
                  <p:cNvSpPr txBox="1"/>
                  <p:nvPr/>
                </p:nvSpPr>
                <p:spPr>
                  <a:xfrm flipH="1">
                    <a:off x="8475872" y="2043216"/>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33" name="文字方塊 32">
                    <a:extLst>
                      <a:ext uri="{FF2B5EF4-FFF2-40B4-BE49-F238E27FC236}">
                        <a16:creationId xmlns:a16="http://schemas.microsoft.com/office/drawing/2014/main" id="{7EBDED47-2B43-446E-80EE-5EF182B2C287}"/>
                      </a:ext>
                    </a:extLst>
                  </p:cNvPr>
                  <p:cNvSpPr txBox="1">
                    <a:spLocks noRot="1" noChangeAspect="1" noMove="1" noResize="1" noEditPoints="1" noAdjustHandles="1" noChangeArrowheads="1" noChangeShapeType="1" noTextEdit="1"/>
                  </p:cNvSpPr>
                  <p:nvPr/>
                </p:nvSpPr>
                <p:spPr>
                  <a:xfrm flipH="1">
                    <a:off x="8475872" y="2043216"/>
                    <a:ext cx="382669" cy="369332"/>
                  </a:xfrm>
                  <a:prstGeom prst="rect">
                    <a:avLst/>
                  </a:prstGeom>
                  <a:blipFill>
                    <a:blip r:embed="rId7"/>
                    <a:stretch>
                      <a:fillRect l="-17460" r="-3175" b="-27869"/>
                    </a:stretch>
                  </a:blipFill>
                </p:spPr>
                <p:txBody>
                  <a:bodyPr/>
                  <a:lstStyle/>
                  <a:p>
                    <a:r>
                      <a:rPr lang="zh-CN" altLang="en-US">
                        <a:noFill/>
                      </a:rPr>
                      <a:t> </a:t>
                    </a:r>
                  </a:p>
                </p:txBody>
              </p:sp>
            </mc:Fallback>
          </mc:AlternateContent>
        </p:grpSp>
        <p:grpSp>
          <p:nvGrpSpPr>
            <p:cNvPr id="34" name="群組 33">
              <a:extLst>
                <a:ext uri="{FF2B5EF4-FFF2-40B4-BE49-F238E27FC236}">
                  <a16:creationId xmlns:a16="http://schemas.microsoft.com/office/drawing/2014/main" id="{5DD35B21-56F7-4CC3-97B1-379FFE9782CC}"/>
                </a:ext>
              </a:extLst>
            </p:cNvPr>
            <p:cNvGrpSpPr/>
            <p:nvPr/>
          </p:nvGrpSpPr>
          <p:grpSpPr>
            <a:xfrm>
              <a:off x="4552596" y="1207539"/>
              <a:ext cx="393000" cy="389048"/>
              <a:chOff x="8455049" y="3666412"/>
              <a:chExt cx="393000" cy="389048"/>
            </a:xfrm>
          </p:grpSpPr>
          <p:sp>
            <p:nvSpPr>
              <p:cNvPr id="35" name="矩形 34">
                <a:extLst>
                  <a:ext uri="{FF2B5EF4-FFF2-40B4-BE49-F238E27FC236}">
                    <a16:creationId xmlns:a16="http://schemas.microsoft.com/office/drawing/2014/main" id="{5E758034-1742-4CD9-A5A0-49FC2B5BB4A9}"/>
                  </a:ext>
                </a:extLst>
              </p:cNvPr>
              <p:cNvSpPr/>
              <p:nvPr/>
            </p:nvSpPr>
            <p:spPr>
              <a:xfrm flipH="1">
                <a:off x="8455049" y="3686128"/>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383EBD28-1CB4-4209-AD9B-AE1405B73216}"/>
                      </a:ext>
                    </a:extLst>
                  </p:cNvPr>
                  <p:cNvSpPr txBox="1"/>
                  <p:nvPr/>
                </p:nvSpPr>
                <p:spPr>
                  <a:xfrm flipH="1">
                    <a:off x="8458262" y="3666412"/>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36" name="文字方塊 35">
                    <a:extLst>
                      <a:ext uri="{FF2B5EF4-FFF2-40B4-BE49-F238E27FC236}">
                        <a16:creationId xmlns:a16="http://schemas.microsoft.com/office/drawing/2014/main" id="{383EBD28-1CB4-4209-AD9B-AE1405B73216}"/>
                      </a:ext>
                    </a:extLst>
                  </p:cNvPr>
                  <p:cNvSpPr txBox="1">
                    <a:spLocks noRot="1" noChangeAspect="1" noMove="1" noResize="1" noEditPoints="1" noAdjustHandles="1" noChangeArrowheads="1" noChangeShapeType="1" noTextEdit="1"/>
                  </p:cNvSpPr>
                  <p:nvPr/>
                </p:nvSpPr>
                <p:spPr>
                  <a:xfrm flipH="1">
                    <a:off x="8458262" y="3666412"/>
                    <a:ext cx="389787" cy="369332"/>
                  </a:xfrm>
                  <a:prstGeom prst="rect">
                    <a:avLst/>
                  </a:prstGeom>
                  <a:blipFill>
                    <a:blip r:embed="rId8"/>
                    <a:stretch>
                      <a:fillRect l="-17188" r="-3125" b="-27869"/>
                    </a:stretch>
                  </a:blipFill>
                </p:spPr>
                <p:txBody>
                  <a:bodyPr/>
                  <a:lstStyle/>
                  <a:p>
                    <a:r>
                      <a:rPr lang="zh-CN" altLang="en-US">
                        <a:noFill/>
                      </a:rPr>
                      <a:t> </a:t>
                    </a:r>
                  </a:p>
                </p:txBody>
              </p:sp>
            </mc:Fallback>
          </mc:AlternateContent>
        </p:grpSp>
        <p:grpSp>
          <p:nvGrpSpPr>
            <p:cNvPr id="37" name="群組 36">
              <a:extLst>
                <a:ext uri="{FF2B5EF4-FFF2-40B4-BE49-F238E27FC236}">
                  <a16:creationId xmlns:a16="http://schemas.microsoft.com/office/drawing/2014/main" id="{6DF3C824-095C-45E5-A399-FB57098F9702}"/>
                </a:ext>
              </a:extLst>
            </p:cNvPr>
            <p:cNvGrpSpPr/>
            <p:nvPr/>
          </p:nvGrpSpPr>
          <p:grpSpPr>
            <a:xfrm>
              <a:off x="4548677" y="1629473"/>
              <a:ext cx="396919" cy="400918"/>
              <a:chOff x="8210769" y="5649866"/>
              <a:chExt cx="396919" cy="400918"/>
            </a:xfrm>
          </p:grpSpPr>
          <p:sp>
            <p:nvSpPr>
              <p:cNvPr id="38" name="矩形 37">
                <a:extLst>
                  <a:ext uri="{FF2B5EF4-FFF2-40B4-BE49-F238E27FC236}">
                    <a16:creationId xmlns:a16="http://schemas.microsoft.com/office/drawing/2014/main" id="{BB47258B-4521-4966-A5F5-0E013224BE63}"/>
                  </a:ext>
                </a:extLst>
              </p:cNvPr>
              <p:cNvSpPr/>
              <p:nvPr/>
            </p:nvSpPr>
            <p:spPr>
              <a:xfrm flipH="1">
                <a:off x="8210769" y="5681452"/>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4A351D81-476D-4A78-B7A3-3BDFB068EE7B}"/>
                      </a:ext>
                    </a:extLst>
                  </p:cNvPr>
                  <p:cNvSpPr txBox="1"/>
                  <p:nvPr/>
                </p:nvSpPr>
                <p:spPr>
                  <a:xfrm flipH="1">
                    <a:off x="8217901" y="5649866"/>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39" name="文字方塊 38">
                    <a:extLst>
                      <a:ext uri="{FF2B5EF4-FFF2-40B4-BE49-F238E27FC236}">
                        <a16:creationId xmlns:a16="http://schemas.microsoft.com/office/drawing/2014/main" id="{4A351D81-476D-4A78-B7A3-3BDFB068EE7B}"/>
                      </a:ext>
                    </a:extLst>
                  </p:cNvPr>
                  <p:cNvSpPr txBox="1">
                    <a:spLocks noRot="1" noChangeAspect="1" noMove="1" noResize="1" noEditPoints="1" noAdjustHandles="1" noChangeArrowheads="1" noChangeShapeType="1" noTextEdit="1"/>
                  </p:cNvSpPr>
                  <p:nvPr/>
                </p:nvSpPr>
                <p:spPr>
                  <a:xfrm flipH="1">
                    <a:off x="8217901" y="5649866"/>
                    <a:ext cx="389787" cy="369332"/>
                  </a:xfrm>
                  <a:prstGeom prst="rect">
                    <a:avLst/>
                  </a:prstGeom>
                  <a:blipFill>
                    <a:blip r:embed="rId9"/>
                    <a:stretch>
                      <a:fillRect l="-17188" r="-3125" b="-27869"/>
                    </a:stretch>
                  </a:blipFill>
                </p:spPr>
                <p:txBody>
                  <a:bodyPr/>
                  <a:lstStyle/>
                  <a:p>
                    <a:r>
                      <a:rPr lang="zh-CN" altLang="en-US">
                        <a:noFill/>
                      </a:rPr>
                      <a:t> </a:t>
                    </a:r>
                  </a:p>
                </p:txBody>
              </p:sp>
            </mc:Fallback>
          </mc:AlternateContent>
        </p:grpSp>
      </p:grpSp>
      <p:grpSp>
        <p:nvGrpSpPr>
          <p:cNvPr id="41" name="群組 40">
            <a:extLst>
              <a:ext uri="{FF2B5EF4-FFF2-40B4-BE49-F238E27FC236}">
                <a16:creationId xmlns:a16="http://schemas.microsoft.com/office/drawing/2014/main" id="{3F0F6066-08E9-4EBD-9F5B-766DA539AAC6}"/>
              </a:ext>
            </a:extLst>
          </p:cNvPr>
          <p:cNvGrpSpPr/>
          <p:nvPr/>
        </p:nvGrpSpPr>
        <p:grpSpPr>
          <a:xfrm>
            <a:off x="4038661" y="730938"/>
            <a:ext cx="410848" cy="418921"/>
            <a:chOff x="441789" y="2058671"/>
            <a:chExt cx="410848" cy="418921"/>
          </a:xfrm>
        </p:grpSpPr>
        <p:sp>
          <p:nvSpPr>
            <p:cNvPr id="42" name="矩形 41">
              <a:extLst>
                <a:ext uri="{FF2B5EF4-FFF2-40B4-BE49-F238E27FC236}">
                  <a16:creationId xmlns:a16="http://schemas.microsoft.com/office/drawing/2014/main" id="{7F310E77-8C39-4EC4-811B-80535B534763}"/>
                </a:ext>
              </a:extLst>
            </p:cNvPr>
            <p:cNvSpPr/>
            <p:nvPr/>
          </p:nvSpPr>
          <p:spPr>
            <a:xfrm flipH="1">
              <a:off x="441789" y="2108260"/>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D2201C36-70F6-4849-9107-7A4DBA96F1D5}"/>
                    </a:ext>
                  </a:extLst>
                </p:cNvPr>
                <p:cNvSpPr txBox="1"/>
                <p:nvPr/>
              </p:nvSpPr>
              <p:spPr>
                <a:xfrm flipH="1">
                  <a:off x="469968" y="2058671"/>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43" name="文字方塊 42">
                  <a:extLst>
                    <a:ext uri="{FF2B5EF4-FFF2-40B4-BE49-F238E27FC236}">
                      <a16:creationId xmlns:a16="http://schemas.microsoft.com/office/drawing/2014/main" id="{D2201C36-70F6-4849-9107-7A4DBA96F1D5}"/>
                    </a:ext>
                  </a:extLst>
                </p:cNvPr>
                <p:cNvSpPr txBox="1">
                  <a:spLocks noRot="1" noChangeAspect="1" noMove="1" noResize="1" noEditPoints="1" noAdjustHandles="1" noChangeArrowheads="1" noChangeShapeType="1" noTextEdit="1"/>
                </p:cNvSpPr>
                <p:nvPr/>
              </p:nvSpPr>
              <p:spPr>
                <a:xfrm flipH="1">
                  <a:off x="469968" y="2058671"/>
                  <a:ext cx="382669" cy="369332"/>
                </a:xfrm>
                <a:prstGeom prst="rect">
                  <a:avLst/>
                </a:prstGeom>
                <a:blipFill>
                  <a:blip r:embed="rId10"/>
                  <a:stretch>
                    <a:fillRect l="-17460" r="-3175" b="-30000"/>
                  </a:stretch>
                </a:blipFill>
              </p:spPr>
              <p:txBody>
                <a:bodyPr/>
                <a:lstStyle/>
                <a:p>
                  <a:r>
                    <a:rPr lang="zh-CN" altLang="en-US">
                      <a:noFill/>
                    </a:rPr>
                    <a:t> </a:t>
                  </a:r>
                </a:p>
              </p:txBody>
            </p:sp>
          </mc:Fallback>
        </mc:AlternateContent>
      </p:grpSp>
      <p:grpSp>
        <p:nvGrpSpPr>
          <p:cNvPr id="44" name="群組 43">
            <a:extLst>
              <a:ext uri="{FF2B5EF4-FFF2-40B4-BE49-F238E27FC236}">
                <a16:creationId xmlns:a16="http://schemas.microsoft.com/office/drawing/2014/main" id="{731344A5-9511-4EF4-95FA-D65ABFEB3166}"/>
              </a:ext>
            </a:extLst>
          </p:cNvPr>
          <p:cNvGrpSpPr/>
          <p:nvPr/>
        </p:nvGrpSpPr>
        <p:grpSpPr>
          <a:xfrm>
            <a:off x="4046316" y="1194853"/>
            <a:ext cx="393000" cy="389048"/>
            <a:chOff x="449145" y="3681867"/>
            <a:chExt cx="393000" cy="389048"/>
          </a:xfrm>
        </p:grpSpPr>
        <p:sp>
          <p:nvSpPr>
            <p:cNvPr id="45" name="矩形 44">
              <a:extLst>
                <a:ext uri="{FF2B5EF4-FFF2-40B4-BE49-F238E27FC236}">
                  <a16:creationId xmlns:a16="http://schemas.microsoft.com/office/drawing/2014/main" id="{686B7B39-84AB-452A-A495-0F543A84AA34}"/>
                </a:ext>
              </a:extLst>
            </p:cNvPr>
            <p:cNvSpPr/>
            <p:nvPr/>
          </p:nvSpPr>
          <p:spPr>
            <a:xfrm flipH="1">
              <a:off x="449145" y="370158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5F1D552B-F100-4641-A894-F3DF29EFF3BF}"/>
                    </a:ext>
                  </a:extLst>
                </p:cNvPr>
                <p:cNvSpPr txBox="1"/>
                <p:nvPr/>
              </p:nvSpPr>
              <p:spPr>
                <a:xfrm flipH="1">
                  <a:off x="452358" y="3681867"/>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46" name="文字方塊 45">
                  <a:extLst>
                    <a:ext uri="{FF2B5EF4-FFF2-40B4-BE49-F238E27FC236}">
                      <a16:creationId xmlns:a16="http://schemas.microsoft.com/office/drawing/2014/main" id="{5F1D552B-F100-4641-A894-F3DF29EFF3BF}"/>
                    </a:ext>
                  </a:extLst>
                </p:cNvPr>
                <p:cNvSpPr txBox="1">
                  <a:spLocks noRot="1" noChangeAspect="1" noMove="1" noResize="1" noEditPoints="1" noAdjustHandles="1" noChangeArrowheads="1" noChangeShapeType="1" noTextEdit="1"/>
                </p:cNvSpPr>
                <p:nvPr/>
              </p:nvSpPr>
              <p:spPr>
                <a:xfrm flipH="1">
                  <a:off x="452358" y="3681867"/>
                  <a:ext cx="389787" cy="369332"/>
                </a:xfrm>
                <a:prstGeom prst="rect">
                  <a:avLst/>
                </a:prstGeom>
                <a:blipFill>
                  <a:blip r:embed="rId11"/>
                  <a:stretch>
                    <a:fillRect l="-17188" r="-3125" b="-27869"/>
                  </a:stretch>
                </a:blipFill>
              </p:spPr>
              <p:txBody>
                <a:bodyPr/>
                <a:lstStyle/>
                <a:p>
                  <a:r>
                    <a:rPr lang="zh-CN" altLang="en-US">
                      <a:noFill/>
                    </a:rPr>
                    <a:t> </a:t>
                  </a:r>
                </a:p>
              </p:txBody>
            </p:sp>
          </mc:Fallback>
        </mc:AlternateContent>
      </p:grpSp>
      <p:grpSp>
        <p:nvGrpSpPr>
          <p:cNvPr id="47" name="群組 46">
            <a:extLst>
              <a:ext uri="{FF2B5EF4-FFF2-40B4-BE49-F238E27FC236}">
                <a16:creationId xmlns:a16="http://schemas.microsoft.com/office/drawing/2014/main" id="{0C0D92D7-4791-4EC4-A820-05128223D1AD}"/>
              </a:ext>
            </a:extLst>
          </p:cNvPr>
          <p:cNvGrpSpPr/>
          <p:nvPr/>
        </p:nvGrpSpPr>
        <p:grpSpPr>
          <a:xfrm>
            <a:off x="4053181" y="1600696"/>
            <a:ext cx="396919" cy="400918"/>
            <a:chOff x="456390" y="5280573"/>
            <a:chExt cx="396919" cy="400918"/>
          </a:xfrm>
        </p:grpSpPr>
        <p:sp>
          <p:nvSpPr>
            <p:cNvPr id="48" name="矩形 47">
              <a:extLst>
                <a:ext uri="{FF2B5EF4-FFF2-40B4-BE49-F238E27FC236}">
                  <a16:creationId xmlns:a16="http://schemas.microsoft.com/office/drawing/2014/main" id="{89AA1CDB-83D8-47DA-8B6F-189F9785CD4C}"/>
                </a:ext>
              </a:extLst>
            </p:cNvPr>
            <p:cNvSpPr/>
            <p:nvPr/>
          </p:nvSpPr>
          <p:spPr>
            <a:xfrm flipH="1">
              <a:off x="456390" y="5312159"/>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958460D1-2736-4F5C-9E69-DEE10BC85461}"/>
                    </a:ext>
                  </a:extLst>
                </p:cNvPr>
                <p:cNvSpPr txBox="1"/>
                <p:nvPr/>
              </p:nvSpPr>
              <p:spPr>
                <a:xfrm flipH="1">
                  <a:off x="463522" y="5280573"/>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49" name="文字方塊 48">
                  <a:extLst>
                    <a:ext uri="{FF2B5EF4-FFF2-40B4-BE49-F238E27FC236}">
                      <a16:creationId xmlns:a16="http://schemas.microsoft.com/office/drawing/2014/main" id="{958460D1-2736-4F5C-9E69-DEE10BC85461}"/>
                    </a:ext>
                  </a:extLst>
                </p:cNvPr>
                <p:cNvSpPr txBox="1">
                  <a:spLocks noRot="1" noChangeAspect="1" noMove="1" noResize="1" noEditPoints="1" noAdjustHandles="1" noChangeArrowheads="1" noChangeShapeType="1" noTextEdit="1"/>
                </p:cNvSpPr>
                <p:nvPr/>
              </p:nvSpPr>
              <p:spPr>
                <a:xfrm flipH="1">
                  <a:off x="463522" y="5280573"/>
                  <a:ext cx="389787" cy="369332"/>
                </a:xfrm>
                <a:prstGeom prst="rect">
                  <a:avLst/>
                </a:prstGeom>
                <a:blipFill>
                  <a:blip r:embed="rId12"/>
                  <a:stretch>
                    <a:fillRect l="-17188" r="-3125" b="-30000"/>
                  </a:stretch>
                </a:blipFill>
              </p:spPr>
              <p:txBody>
                <a:bodyPr/>
                <a:lstStyle/>
                <a:p>
                  <a:r>
                    <a:rPr lang="zh-CN" altLang="en-US">
                      <a:noFill/>
                    </a:rPr>
                    <a:t> </a:t>
                  </a:r>
                </a:p>
              </p:txBody>
            </p:sp>
          </mc:Fallback>
        </mc:AlternateContent>
      </p:grpSp>
      <p:sp>
        <p:nvSpPr>
          <p:cNvPr id="50" name="文字方塊 49">
            <a:extLst>
              <a:ext uri="{FF2B5EF4-FFF2-40B4-BE49-F238E27FC236}">
                <a16:creationId xmlns:a16="http://schemas.microsoft.com/office/drawing/2014/main" id="{305EE865-ABBA-4FDD-A957-3AB38EDDF55C}"/>
              </a:ext>
            </a:extLst>
          </p:cNvPr>
          <p:cNvSpPr txBox="1"/>
          <p:nvPr/>
        </p:nvSpPr>
        <p:spPr>
          <a:xfrm>
            <a:off x="2325307" y="2670756"/>
            <a:ext cx="3483066" cy="830997"/>
          </a:xfrm>
          <a:prstGeom prst="rect">
            <a:avLst/>
          </a:prstGeom>
          <a:noFill/>
        </p:spPr>
        <p:txBody>
          <a:bodyPr wrap="square" rtlCol="0">
            <a:spAutoFit/>
          </a:bodyPr>
          <a:lstStyle/>
          <a:p>
            <a:pPr algn="ctr"/>
            <a:r>
              <a:rPr lang="en-US" altLang="zh-TW" sz="2400" i="1" u="sng" dirty="0"/>
              <a:t>Mean Square Error (MSE)</a:t>
            </a:r>
            <a:endParaRPr lang="zh-TW" altLang="en-US" sz="2400" i="1" u="sng" dirty="0"/>
          </a:p>
        </p:txBody>
      </p:sp>
      <p:sp>
        <p:nvSpPr>
          <p:cNvPr id="51" name="文字方塊 50">
            <a:extLst>
              <a:ext uri="{FF2B5EF4-FFF2-40B4-BE49-F238E27FC236}">
                <a16:creationId xmlns:a16="http://schemas.microsoft.com/office/drawing/2014/main" id="{69744EF0-05BE-480F-8FEA-F0BF58C9AEB1}"/>
              </a:ext>
            </a:extLst>
          </p:cNvPr>
          <p:cNvSpPr txBox="1"/>
          <p:nvPr/>
        </p:nvSpPr>
        <p:spPr>
          <a:xfrm>
            <a:off x="6839384" y="2651352"/>
            <a:ext cx="3483066" cy="461665"/>
          </a:xfrm>
          <a:prstGeom prst="rect">
            <a:avLst/>
          </a:prstGeom>
          <a:noFill/>
        </p:spPr>
        <p:txBody>
          <a:bodyPr wrap="square" rtlCol="0">
            <a:spAutoFit/>
          </a:bodyPr>
          <a:lstStyle/>
          <a:p>
            <a:pPr algn="ctr"/>
            <a:r>
              <a:rPr lang="en-US" altLang="zh-TW" sz="2400" i="1" u="sng" dirty="0"/>
              <a:t>Cross-entropy</a:t>
            </a:r>
            <a:endParaRPr lang="zh-TW" altLang="en-US" sz="2400" i="1" u="sng" dirty="0"/>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84745B94-FAFB-4B63-8AAA-61AD6189C648}"/>
                  </a:ext>
                </a:extLst>
              </p:cNvPr>
              <p:cNvSpPr txBox="1"/>
              <p:nvPr/>
            </p:nvSpPr>
            <p:spPr>
              <a:xfrm>
                <a:off x="8418641" y="5553422"/>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29" name="文字方塊 28">
                <a:extLst>
                  <a:ext uri="{FF2B5EF4-FFF2-40B4-BE49-F238E27FC236}">
                    <a16:creationId xmlns:a16="http://schemas.microsoft.com/office/drawing/2014/main" id="{84745B94-FAFB-4B63-8AAA-61AD6189C648}"/>
                  </a:ext>
                </a:extLst>
              </p:cNvPr>
              <p:cNvSpPr txBox="1">
                <a:spLocks noRot="1" noChangeAspect="1" noMove="1" noResize="1" noEditPoints="1" noAdjustHandles="1" noChangeArrowheads="1" noChangeShapeType="1" noTextEdit="1"/>
              </p:cNvSpPr>
              <p:nvPr/>
            </p:nvSpPr>
            <p:spPr>
              <a:xfrm>
                <a:off x="8418641" y="5553422"/>
                <a:ext cx="382669" cy="369332"/>
              </a:xfrm>
              <a:prstGeom prst="rect">
                <a:avLst/>
              </a:prstGeom>
              <a:blipFill>
                <a:blip r:embed="rId13"/>
                <a:stretch>
                  <a:fillRect l="-17460" r="-3175"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7B1728C3-87BC-4BE6-80A8-72CA92989F20}"/>
                  </a:ext>
                </a:extLst>
              </p:cNvPr>
              <p:cNvSpPr txBox="1"/>
              <p:nvPr/>
            </p:nvSpPr>
            <p:spPr>
              <a:xfrm>
                <a:off x="3871208" y="5573881"/>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53" name="文字方塊 52">
                <a:extLst>
                  <a:ext uri="{FF2B5EF4-FFF2-40B4-BE49-F238E27FC236}">
                    <a16:creationId xmlns:a16="http://schemas.microsoft.com/office/drawing/2014/main" id="{7B1728C3-87BC-4BE6-80A8-72CA92989F20}"/>
                  </a:ext>
                </a:extLst>
              </p:cNvPr>
              <p:cNvSpPr txBox="1">
                <a:spLocks noRot="1" noChangeAspect="1" noMove="1" noResize="1" noEditPoints="1" noAdjustHandles="1" noChangeArrowheads="1" noChangeShapeType="1" noTextEdit="1"/>
              </p:cNvSpPr>
              <p:nvPr/>
            </p:nvSpPr>
            <p:spPr>
              <a:xfrm>
                <a:off x="3871208" y="5573881"/>
                <a:ext cx="382669" cy="369332"/>
              </a:xfrm>
              <a:prstGeom prst="rect">
                <a:avLst/>
              </a:prstGeom>
              <a:blipFill>
                <a:blip r:embed="rId14"/>
                <a:stretch>
                  <a:fillRect l="-17460" r="-3175"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CCD52F61-C45D-4037-988E-FDC2F6E1B204}"/>
                  </a:ext>
                </a:extLst>
              </p:cNvPr>
              <p:cNvSpPr txBox="1"/>
              <p:nvPr/>
            </p:nvSpPr>
            <p:spPr>
              <a:xfrm>
                <a:off x="6265968" y="4095060"/>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54" name="文字方塊 53">
                <a:extLst>
                  <a:ext uri="{FF2B5EF4-FFF2-40B4-BE49-F238E27FC236}">
                    <a16:creationId xmlns:a16="http://schemas.microsoft.com/office/drawing/2014/main" id="{CCD52F61-C45D-4037-988E-FDC2F6E1B204}"/>
                  </a:ext>
                </a:extLst>
              </p:cNvPr>
              <p:cNvSpPr txBox="1">
                <a:spLocks noRot="1" noChangeAspect="1" noMove="1" noResize="1" noEditPoints="1" noAdjustHandles="1" noChangeArrowheads="1" noChangeShapeType="1" noTextEdit="1"/>
              </p:cNvSpPr>
              <p:nvPr/>
            </p:nvSpPr>
            <p:spPr>
              <a:xfrm>
                <a:off x="6265968" y="4095060"/>
                <a:ext cx="389787" cy="369332"/>
              </a:xfrm>
              <a:prstGeom prst="rect">
                <a:avLst/>
              </a:prstGeom>
              <a:blipFill>
                <a:blip r:embed="rId15"/>
                <a:stretch>
                  <a:fillRect l="-17188" r="-3125"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8476D488-E356-4EFA-89C4-9C2C503758D5}"/>
                  </a:ext>
                </a:extLst>
              </p:cNvPr>
              <p:cNvSpPr txBox="1"/>
              <p:nvPr/>
            </p:nvSpPr>
            <p:spPr>
              <a:xfrm>
                <a:off x="1735132" y="4097811"/>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55" name="文字方塊 54">
                <a:extLst>
                  <a:ext uri="{FF2B5EF4-FFF2-40B4-BE49-F238E27FC236}">
                    <a16:creationId xmlns:a16="http://schemas.microsoft.com/office/drawing/2014/main" id="{8476D488-E356-4EFA-89C4-9C2C503758D5}"/>
                  </a:ext>
                </a:extLst>
              </p:cNvPr>
              <p:cNvSpPr txBox="1">
                <a:spLocks noRot="1" noChangeAspect="1" noMove="1" noResize="1" noEditPoints="1" noAdjustHandles="1" noChangeArrowheads="1" noChangeShapeType="1" noTextEdit="1"/>
              </p:cNvSpPr>
              <p:nvPr/>
            </p:nvSpPr>
            <p:spPr>
              <a:xfrm>
                <a:off x="1735132" y="4097811"/>
                <a:ext cx="389787" cy="369332"/>
              </a:xfrm>
              <a:prstGeom prst="rect">
                <a:avLst/>
              </a:prstGeom>
              <a:blipFill>
                <a:blip r:embed="rId16"/>
                <a:stretch>
                  <a:fillRect l="-17188" r="-3125" b="-27869"/>
                </a:stretch>
              </a:blipFill>
            </p:spPr>
            <p:txBody>
              <a:bodyPr/>
              <a:lstStyle/>
              <a:p>
                <a:r>
                  <a:rPr lang="zh-CN" altLang="en-US">
                    <a:noFill/>
                  </a:rPr>
                  <a:t> </a:t>
                </a:r>
              </a:p>
            </p:txBody>
          </p:sp>
        </mc:Fallback>
      </mc:AlternateContent>
      <p:sp>
        <p:nvSpPr>
          <p:cNvPr id="40" name="矩形: 圓角 39">
            <a:extLst>
              <a:ext uri="{FF2B5EF4-FFF2-40B4-BE49-F238E27FC236}">
                <a16:creationId xmlns:a16="http://schemas.microsoft.com/office/drawing/2014/main" id="{A7D4176C-79FE-4EF7-AE5F-40CCE825B00D}"/>
              </a:ext>
            </a:extLst>
          </p:cNvPr>
          <p:cNvSpPr/>
          <p:nvPr/>
        </p:nvSpPr>
        <p:spPr>
          <a:xfrm>
            <a:off x="6370104" y="494563"/>
            <a:ext cx="1246955" cy="3693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-10 ~ 10</a:t>
            </a:r>
            <a:endParaRPr lang="zh-TW" altLang="en-US" sz="2400" dirty="0"/>
          </a:p>
        </p:txBody>
      </p:sp>
      <p:sp>
        <p:nvSpPr>
          <p:cNvPr id="57" name="矩形: 圓角 56">
            <a:extLst>
              <a:ext uri="{FF2B5EF4-FFF2-40B4-BE49-F238E27FC236}">
                <a16:creationId xmlns:a16="http://schemas.microsoft.com/office/drawing/2014/main" id="{06E20734-AD49-453E-ADCF-0C40B054E603}"/>
              </a:ext>
            </a:extLst>
          </p:cNvPr>
          <p:cNvSpPr/>
          <p:nvPr/>
        </p:nvSpPr>
        <p:spPr>
          <a:xfrm>
            <a:off x="6370103" y="1029292"/>
            <a:ext cx="1246955" cy="3693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-10 ~ 10</a:t>
            </a:r>
            <a:endParaRPr lang="zh-TW" altLang="en-US" sz="2400" dirty="0"/>
          </a:p>
        </p:txBody>
      </p:sp>
      <p:sp>
        <p:nvSpPr>
          <p:cNvPr id="58" name="矩形: 圓角 57">
            <a:extLst>
              <a:ext uri="{FF2B5EF4-FFF2-40B4-BE49-F238E27FC236}">
                <a16:creationId xmlns:a16="http://schemas.microsoft.com/office/drawing/2014/main" id="{F80E7542-808B-4B9D-BECE-D496AEF7C255}"/>
              </a:ext>
            </a:extLst>
          </p:cNvPr>
          <p:cNvSpPr/>
          <p:nvPr/>
        </p:nvSpPr>
        <p:spPr>
          <a:xfrm>
            <a:off x="6411239" y="1586880"/>
            <a:ext cx="1246955" cy="3693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-1000</a:t>
            </a:r>
            <a:endParaRPr lang="zh-TW" altLang="en-US" sz="2400" dirty="0"/>
          </a:p>
        </p:txBody>
      </p:sp>
      <p:sp>
        <p:nvSpPr>
          <p:cNvPr id="59" name="矩形: 圓角 58">
            <a:extLst>
              <a:ext uri="{FF2B5EF4-FFF2-40B4-BE49-F238E27FC236}">
                <a16:creationId xmlns:a16="http://schemas.microsoft.com/office/drawing/2014/main" id="{6059A27E-FEA4-4662-9808-CEF7A30B196A}"/>
              </a:ext>
            </a:extLst>
          </p:cNvPr>
          <p:cNvSpPr/>
          <p:nvPr/>
        </p:nvSpPr>
        <p:spPr>
          <a:xfrm>
            <a:off x="4851715" y="4975260"/>
            <a:ext cx="1256511" cy="7477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small loss</a:t>
            </a:r>
            <a:endParaRPr lang="zh-TW" altLang="en-US" sz="2400" dirty="0"/>
          </a:p>
        </p:txBody>
      </p:sp>
      <p:sp>
        <p:nvSpPr>
          <p:cNvPr id="60" name="矩形: 圓角 59">
            <a:extLst>
              <a:ext uri="{FF2B5EF4-FFF2-40B4-BE49-F238E27FC236}">
                <a16:creationId xmlns:a16="http://schemas.microsoft.com/office/drawing/2014/main" id="{9D8A4975-7110-4031-8F6A-F2114A1461C7}"/>
              </a:ext>
            </a:extLst>
          </p:cNvPr>
          <p:cNvSpPr/>
          <p:nvPr/>
        </p:nvSpPr>
        <p:spPr>
          <a:xfrm>
            <a:off x="9269586" y="4975260"/>
            <a:ext cx="1256511" cy="7477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small loss</a:t>
            </a:r>
            <a:endParaRPr lang="zh-TW" altLang="en-US" sz="2400" dirty="0"/>
          </a:p>
        </p:txBody>
      </p:sp>
      <p:sp>
        <p:nvSpPr>
          <p:cNvPr id="61" name="矩形: 圓角 60">
            <a:extLst>
              <a:ext uri="{FF2B5EF4-FFF2-40B4-BE49-F238E27FC236}">
                <a16:creationId xmlns:a16="http://schemas.microsoft.com/office/drawing/2014/main" id="{DEEEF3AB-D40F-46EA-ABCD-3E9347E8D75D}"/>
              </a:ext>
            </a:extLst>
          </p:cNvPr>
          <p:cNvSpPr/>
          <p:nvPr/>
        </p:nvSpPr>
        <p:spPr>
          <a:xfrm>
            <a:off x="6178299" y="2674400"/>
            <a:ext cx="1256511" cy="7477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large loss</a:t>
            </a:r>
            <a:endParaRPr lang="zh-TW" altLang="en-US" sz="2400" dirty="0"/>
          </a:p>
        </p:txBody>
      </p:sp>
      <p:sp>
        <p:nvSpPr>
          <p:cNvPr id="62" name="矩形: 圓角 61">
            <a:extLst>
              <a:ext uri="{FF2B5EF4-FFF2-40B4-BE49-F238E27FC236}">
                <a16:creationId xmlns:a16="http://schemas.microsoft.com/office/drawing/2014/main" id="{D030C5DA-90B3-491B-A323-E70898D859BD}"/>
              </a:ext>
            </a:extLst>
          </p:cNvPr>
          <p:cNvSpPr/>
          <p:nvPr/>
        </p:nvSpPr>
        <p:spPr>
          <a:xfrm>
            <a:off x="1594894" y="2699809"/>
            <a:ext cx="1256511" cy="7477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large loss</a:t>
            </a:r>
            <a:endParaRPr lang="zh-TW" altLang="en-US" sz="2400" dirty="0"/>
          </a:p>
        </p:txBody>
      </p:sp>
      <p:sp>
        <p:nvSpPr>
          <p:cNvPr id="52" name="橢圓 51">
            <a:extLst>
              <a:ext uri="{FF2B5EF4-FFF2-40B4-BE49-F238E27FC236}">
                <a16:creationId xmlns:a16="http://schemas.microsoft.com/office/drawing/2014/main" id="{68D501B5-AE52-40EF-95F9-9E02DA31E6EF}"/>
              </a:ext>
            </a:extLst>
          </p:cNvPr>
          <p:cNvSpPr/>
          <p:nvPr/>
        </p:nvSpPr>
        <p:spPr>
          <a:xfrm>
            <a:off x="2794634" y="3619501"/>
            <a:ext cx="202567" cy="20256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E1480B3C-0344-4F0F-9940-3327EC26AF9B}"/>
              </a:ext>
            </a:extLst>
          </p:cNvPr>
          <p:cNvSpPr/>
          <p:nvPr/>
        </p:nvSpPr>
        <p:spPr>
          <a:xfrm>
            <a:off x="7333526" y="3569900"/>
            <a:ext cx="202567" cy="20256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1C8418A3-8199-4243-A874-2F582DAD9EB6}"/>
              </a:ext>
            </a:extLst>
          </p:cNvPr>
          <p:cNvCxnSpPr>
            <a:cxnSpLocks/>
          </p:cNvCxnSpPr>
          <p:nvPr/>
        </p:nvCxnSpPr>
        <p:spPr>
          <a:xfrm>
            <a:off x="7536105" y="3768739"/>
            <a:ext cx="524405" cy="44562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76663076-ADCC-4C84-8D3A-6C3C432F409D}"/>
              </a:ext>
            </a:extLst>
          </p:cNvPr>
          <p:cNvSpPr txBox="1"/>
          <p:nvPr/>
        </p:nvSpPr>
        <p:spPr>
          <a:xfrm>
            <a:off x="3093480" y="3530752"/>
            <a:ext cx="843917"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zh-TW" altLang="en-US" dirty="0"/>
              <a:t>stuck!</a:t>
            </a:r>
          </a:p>
        </p:txBody>
      </p:sp>
    </p:spTree>
    <p:extLst>
      <p:ext uri="{BB962C8B-B14F-4D97-AF65-F5344CB8AC3E}">
        <p14:creationId xmlns:p14="http://schemas.microsoft.com/office/powerpoint/2010/main" val="7695179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8" grpId="0" animBg="1"/>
      <p:bldP spid="28" grpId="0"/>
      <p:bldP spid="30" grpId="0"/>
      <p:bldP spid="50" grpId="0"/>
      <p:bldP spid="51" grpId="0"/>
      <p:bldP spid="29" grpId="0"/>
      <p:bldP spid="53" grpId="0"/>
      <p:bldP spid="54" grpId="0"/>
      <p:bldP spid="55" grpId="0"/>
      <p:bldP spid="40" grpId="0" animBg="1"/>
      <p:bldP spid="57" grpId="0" animBg="1"/>
      <p:bldP spid="58" grpId="0" animBg="1"/>
      <p:bldP spid="59" grpId="0" animBg="1"/>
      <p:bldP spid="60" grpId="0" animBg="1"/>
      <p:bldP spid="61" grpId="0" animBg="1"/>
      <p:bldP spid="62" grpId="0" animBg="1"/>
      <p:bldP spid="52" grpId="0" animBg="1"/>
      <p:bldP spid="64" grpId="0" animBg="1"/>
      <p:bldP spid="7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3" y="0"/>
            <a:ext cx="12189460" cy="6858000"/>
            <a:chOff x="1523" y="0"/>
            <a:chExt cx="12189460" cy="6858000"/>
          </a:xfrm>
        </p:grpSpPr>
        <p:pic>
          <p:nvPicPr>
            <p:cNvPr id="3" name="object 3"/>
            <p:cNvPicPr/>
            <p:nvPr/>
          </p:nvPicPr>
          <p:blipFill>
            <a:blip r:embed="rId2" cstate="print"/>
            <a:stretch>
              <a:fillRect/>
            </a:stretch>
          </p:blipFill>
          <p:spPr>
            <a:xfrm>
              <a:off x="1523" y="0"/>
              <a:ext cx="12188950" cy="6857999"/>
            </a:xfrm>
            <a:prstGeom prst="rect">
              <a:avLst/>
            </a:prstGeom>
          </p:spPr>
        </p:pic>
        <p:pic>
          <p:nvPicPr>
            <p:cNvPr id="4" name="object 4"/>
            <p:cNvPicPr/>
            <p:nvPr/>
          </p:nvPicPr>
          <p:blipFill>
            <a:blip r:embed="rId3" cstate="print"/>
            <a:stretch>
              <a:fillRect/>
            </a:stretch>
          </p:blipFill>
          <p:spPr>
            <a:xfrm>
              <a:off x="280415" y="2429256"/>
              <a:ext cx="4224528" cy="1545336"/>
            </a:xfrm>
            <a:prstGeom prst="rect">
              <a:avLst/>
            </a:prstGeom>
          </p:spPr>
        </p:pic>
        <p:pic>
          <p:nvPicPr>
            <p:cNvPr id="5" name="object 5"/>
            <p:cNvPicPr/>
            <p:nvPr/>
          </p:nvPicPr>
          <p:blipFill>
            <a:blip r:embed="rId4" cstate="print"/>
            <a:stretch>
              <a:fillRect/>
            </a:stretch>
          </p:blipFill>
          <p:spPr>
            <a:xfrm>
              <a:off x="4986527" y="4901184"/>
              <a:ext cx="7181088" cy="1956816"/>
            </a:xfrm>
            <a:prstGeom prst="rect">
              <a:avLst/>
            </a:prstGeom>
          </p:spPr>
        </p:pic>
        <p:sp>
          <p:nvSpPr>
            <p:cNvPr id="6" name="object 6"/>
            <p:cNvSpPr/>
            <p:nvPr/>
          </p:nvSpPr>
          <p:spPr>
            <a:xfrm>
              <a:off x="304799" y="3828315"/>
              <a:ext cx="4122420" cy="90170"/>
            </a:xfrm>
            <a:custGeom>
              <a:avLst/>
              <a:gdLst/>
              <a:ahLst/>
              <a:cxnLst/>
              <a:rect l="l" t="t" r="r" b="b"/>
              <a:pathLst>
                <a:path w="4122420" h="90170">
                  <a:moveTo>
                    <a:pt x="4122058" y="0"/>
                  </a:moveTo>
                  <a:lnTo>
                    <a:pt x="0" y="0"/>
                  </a:lnTo>
                  <a:lnTo>
                    <a:pt x="0" y="89999"/>
                  </a:lnTo>
                  <a:lnTo>
                    <a:pt x="4122058" y="89999"/>
                  </a:lnTo>
                  <a:lnTo>
                    <a:pt x="4122058" y="0"/>
                  </a:lnTo>
                  <a:close/>
                </a:path>
              </a:pathLst>
            </a:custGeom>
            <a:solidFill>
              <a:srgbClr val="C8161E"/>
            </a:solidFill>
          </p:spPr>
          <p:txBody>
            <a:bodyPr wrap="square" lIns="0" tIns="0" rIns="0" bIns="0" rtlCol="0"/>
            <a:lstStyle/>
            <a:p>
              <a:endParaRPr/>
            </a:p>
          </p:txBody>
        </p:sp>
        <p:sp>
          <p:nvSpPr>
            <p:cNvPr id="7" name="object 7"/>
            <p:cNvSpPr/>
            <p:nvPr/>
          </p:nvSpPr>
          <p:spPr>
            <a:xfrm>
              <a:off x="4897923" y="0"/>
              <a:ext cx="90170" cy="6858000"/>
            </a:xfrm>
            <a:custGeom>
              <a:avLst/>
              <a:gdLst/>
              <a:ahLst/>
              <a:cxnLst/>
              <a:rect l="l" t="t" r="r" b="b"/>
              <a:pathLst>
                <a:path w="90170" h="6858000">
                  <a:moveTo>
                    <a:pt x="89999" y="0"/>
                  </a:moveTo>
                  <a:lnTo>
                    <a:pt x="0" y="0"/>
                  </a:lnTo>
                  <a:lnTo>
                    <a:pt x="0" y="6858000"/>
                  </a:lnTo>
                  <a:lnTo>
                    <a:pt x="89999" y="6858000"/>
                  </a:lnTo>
                  <a:lnTo>
                    <a:pt x="89999" y="0"/>
                  </a:lnTo>
                  <a:close/>
                </a:path>
              </a:pathLst>
            </a:custGeom>
            <a:solidFill>
              <a:srgbClr val="A5A5A5"/>
            </a:solidFill>
          </p:spPr>
          <p:txBody>
            <a:bodyPr wrap="square" lIns="0" tIns="0" rIns="0" bIns="0" rtlCol="0"/>
            <a:lstStyle/>
            <a:p>
              <a:endParaRPr/>
            </a:p>
          </p:txBody>
        </p:sp>
        <p:pic>
          <p:nvPicPr>
            <p:cNvPr id="8" name="object 8"/>
            <p:cNvPicPr/>
            <p:nvPr/>
          </p:nvPicPr>
          <p:blipFill>
            <a:blip r:embed="rId5" cstate="print"/>
            <a:stretch>
              <a:fillRect/>
            </a:stretch>
          </p:blipFill>
          <p:spPr>
            <a:xfrm>
              <a:off x="6339839" y="1298448"/>
              <a:ext cx="5193792" cy="822960"/>
            </a:xfrm>
            <a:prstGeom prst="rect">
              <a:avLst/>
            </a:prstGeom>
          </p:spPr>
        </p:pic>
        <p:pic>
          <p:nvPicPr>
            <p:cNvPr id="9" name="object 9"/>
            <p:cNvPicPr/>
            <p:nvPr/>
          </p:nvPicPr>
          <p:blipFill>
            <a:blip r:embed="rId6" cstate="print"/>
            <a:stretch>
              <a:fillRect/>
            </a:stretch>
          </p:blipFill>
          <p:spPr>
            <a:xfrm>
              <a:off x="7955280" y="1335023"/>
              <a:ext cx="1959864" cy="862584"/>
            </a:xfrm>
            <a:prstGeom prst="rect">
              <a:avLst/>
            </a:prstGeom>
          </p:spPr>
        </p:pic>
      </p:grpSp>
      <p:sp>
        <p:nvSpPr>
          <p:cNvPr id="10" name="object 10"/>
          <p:cNvSpPr txBox="1"/>
          <p:nvPr/>
        </p:nvSpPr>
        <p:spPr>
          <a:xfrm>
            <a:off x="6363741" y="1322838"/>
            <a:ext cx="5090795" cy="720090"/>
          </a:xfrm>
          <a:prstGeom prst="rect">
            <a:avLst/>
          </a:prstGeom>
          <a:solidFill>
            <a:srgbClr val="FFFFFF"/>
          </a:solidFill>
        </p:spPr>
        <p:txBody>
          <a:bodyPr vert="horz" wrap="square" lIns="0" tIns="134620" rIns="0" bIns="0" rtlCol="0">
            <a:spAutoFit/>
          </a:bodyPr>
          <a:lstStyle/>
          <a:p>
            <a:pPr algn="ctr">
              <a:lnSpc>
                <a:spcPct val="100000"/>
              </a:lnSpc>
              <a:spcBef>
                <a:spcPts val="1060"/>
              </a:spcBef>
            </a:pPr>
            <a:r>
              <a:rPr sz="2800" b="1" spc="-15" dirty="0">
                <a:solidFill>
                  <a:srgbClr val="44546A"/>
                </a:solidFill>
                <a:latin typeface="Microsoft YaHei"/>
                <a:cs typeface="Microsoft YaHei"/>
              </a:rPr>
              <a:t>监督学习</a:t>
            </a:r>
            <a:endParaRPr sz="2800">
              <a:latin typeface="Microsoft YaHei"/>
              <a:cs typeface="Microsoft YaHei"/>
            </a:endParaRPr>
          </a:p>
        </p:txBody>
      </p:sp>
      <p:grpSp>
        <p:nvGrpSpPr>
          <p:cNvPr id="11" name="object 11"/>
          <p:cNvGrpSpPr/>
          <p:nvPr/>
        </p:nvGrpSpPr>
        <p:grpSpPr>
          <a:xfrm>
            <a:off x="5407152" y="1292352"/>
            <a:ext cx="826135" cy="951230"/>
            <a:chOff x="5407152" y="1292352"/>
            <a:chExt cx="826135" cy="951230"/>
          </a:xfrm>
        </p:grpSpPr>
        <p:pic>
          <p:nvPicPr>
            <p:cNvPr id="12" name="object 12"/>
            <p:cNvPicPr/>
            <p:nvPr/>
          </p:nvPicPr>
          <p:blipFill>
            <a:blip r:embed="rId7" cstate="print"/>
            <a:stretch>
              <a:fillRect/>
            </a:stretch>
          </p:blipFill>
          <p:spPr>
            <a:xfrm>
              <a:off x="5407152" y="1298448"/>
              <a:ext cx="826008" cy="822960"/>
            </a:xfrm>
            <a:prstGeom prst="rect">
              <a:avLst/>
            </a:prstGeom>
          </p:spPr>
        </p:pic>
        <p:pic>
          <p:nvPicPr>
            <p:cNvPr id="13" name="object 13"/>
            <p:cNvPicPr/>
            <p:nvPr/>
          </p:nvPicPr>
          <p:blipFill>
            <a:blip r:embed="rId8" cstate="print"/>
            <a:stretch>
              <a:fillRect/>
            </a:stretch>
          </p:blipFill>
          <p:spPr>
            <a:xfrm>
              <a:off x="5413248" y="1292352"/>
              <a:ext cx="813815" cy="950976"/>
            </a:xfrm>
            <a:prstGeom prst="rect">
              <a:avLst/>
            </a:prstGeom>
          </p:spPr>
        </p:pic>
      </p:grpSp>
      <p:sp>
        <p:nvSpPr>
          <p:cNvPr id="14" name="object 14"/>
          <p:cNvSpPr txBox="1"/>
          <p:nvPr/>
        </p:nvSpPr>
        <p:spPr>
          <a:xfrm>
            <a:off x="5433466" y="1322838"/>
            <a:ext cx="720090" cy="630555"/>
          </a:xfrm>
          <a:prstGeom prst="rect">
            <a:avLst/>
          </a:prstGeom>
          <a:solidFill>
            <a:srgbClr val="44546A"/>
          </a:solidFill>
        </p:spPr>
        <p:txBody>
          <a:bodyPr vert="horz" wrap="square" lIns="0" tIns="102235" rIns="0" bIns="0" rtlCol="0">
            <a:spAutoFit/>
          </a:bodyPr>
          <a:lstStyle/>
          <a:p>
            <a:pPr algn="ctr">
              <a:lnSpc>
                <a:spcPct val="100000"/>
              </a:lnSpc>
              <a:spcBef>
                <a:spcPts val="805"/>
              </a:spcBef>
            </a:pPr>
            <a:r>
              <a:rPr sz="3200" b="1" spc="-50" dirty="0">
                <a:solidFill>
                  <a:srgbClr val="FFFFFF"/>
                </a:solidFill>
                <a:latin typeface="Arial"/>
                <a:cs typeface="Arial"/>
              </a:rPr>
              <a:t>1</a:t>
            </a:r>
            <a:endParaRPr sz="3200">
              <a:latin typeface="Arial"/>
              <a:cs typeface="Arial"/>
            </a:endParaRPr>
          </a:p>
        </p:txBody>
      </p:sp>
      <p:grpSp>
        <p:nvGrpSpPr>
          <p:cNvPr id="15" name="object 15"/>
          <p:cNvGrpSpPr/>
          <p:nvPr/>
        </p:nvGrpSpPr>
        <p:grpSpPr>
          <a:xfrm>
            <a:off x="5407152" y="1952838"/>
            <a:ext cx="826135" cy="1369695"/>
            <a:chOff x="5407152" y="1952838"/>
            <a:chExt cx="826135" cy="1369695"/>
          </a:xfrm>
        </p:grpSpPr>
        <p:sp>
          <p:nvSpPr>
            <p:cNvPr id="16" name="object 16"/>
            <p:cNvSpPr/>
            <p:nvPr/>
          </p:nvSpPr>
          <p:spPr>
            <a:xfrm>
              <a:off x="5433466" y="1952838"/>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17" name="object 17"/>
            <p:cNvPicPr/>
            <p:nvPr/>
          </p:nvPicPr>
          <p:blipFill>
            <a:blip r:embed="rId9" cstate="print"/>
            <a:stretch>
              <a:fillRect/>
            </a:stretch>
          </p:blipFill>
          <p:spPr>
            <a:xfrm>
              <a:off x="5407152" y="2377440"/>
              <a:ext cx="826008" cy="826008"/>
            </a:xfrm>
            <a:prstGeom prst="rect">
              <a:avLst/>
            </a:prstGeom>
          </p:spPr>
        </p:pic>
        <p:pic>
          <p:nvPicPr>
            <p:cNvPr id="18" name="object 18"/>
            <p:cNvPicPr/>
            <p:nvPr/>
          </p:nvPicPr>
          <p:blipFill>
            <a:blip r:embed="rId10" cstate="print"/>
            <a:stretch>
              <a:fillRect/>
            </a:stretch>
          </p:blipFill>
          <p:spPr>
            <a:xfrm>
              <a:off x="5413248" y="2374391"/>
              <a:ext cx="813815" cy="947927"/>
            </a:xfrm>
            <a:prstGeom prst="rect">
              <a:avLst/>
            </a:prstGeom>
          </p:spPr>
        </p:pic>
      </p:grpSp>
      <p:sp>
        <p:nvSpPr>
          <p:cNvPr id="19" name="object 19"/>
          <p:cNvSpPr txBox="1"/>
          <p:nvPr/>
        </p:nvSpPr>
        <p:spPr>
          <a:xfrm>
            <a:off x="5433466" y="2402838"/>
            <a:ext cx="720090" cy="630555"/>
          </a:xfrm>
          <a:prstGeom prst="rect">
            <a:avLst/>
          </a:prstGeom>
          <a:solidFill>
            <a:srgbClr val="C00000"/>
          </a:solidFill>
        </p:spPr>
        <p:txBody>
          <a:bodyPr vert="horz" wrap="square" lIns="0" tIns="104775" rIns="0" bIns="0" rtlCol="0">
            <a:spAutoFit/>
          </a:bodyPr>
          <a:lstStyle/>
          <a:p>
            <a:pPr algn="ctr">
              <a:lnSpc>
                <a:spcPct val="100000"/>
              </a:lnSpc>
              <a:spcBef>
                <a:spcPts val="825"/>
              </a:spcBef>
            </a:pPr>
            <a:r>
              <a:rPr sz="3200" b="1" spc="-50" dirty="0">
                <a:solidFill>
                  <a:srgbClr val="FFFFFF"/>
                </a:solidFill>
                <a:latin typeface="Arial"/>
                <a:cs typeface="Arial"/>
              </a:rPr>
              <a:t>2</a:t>
            </a:r>
            <a:endParaRPr sz="3200">
              <a:latin typeface="Arial"/>
              <a:cs typeface="Arial"/>
            </a:endParaRPr>
          </a:p>
        </p:txBody>
      </p:sp>
      <p:grpSp>
        <p:nvGrpSpPr>
          <p:cNvPr id="20" name="object 20"/>
          <p:cNvGrpSpPr/>
          <p:nvPr/>
        </p:nvGrpSpPr>
        <p:grpSpPr>
          <a:xfrm>
            <a:off x="5433466" y="2377439"/>
            <a:ext cx="6100445" cy="899160"/>
            <a:chOff x="5433466" y="2377439"/>
            <a:chExt cx="6100445" cy="899160"/>
          </a:xfrm>
        </p:grpSpPr>
        <p:sp>
          <p:nvSpPr>
            <p:cNvPr id="21" name="object 21"/>
            <p:cNvSpPr/>
            <p:nvPr/>
          </p:nvSpPr>
          <p:spPr>
            <a:xfrm>
              <a:off x="5433466" y="3032838"/>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2" name="object 22"/>
            <p:cNvPicPr/>
            <p:nvPr/>
          </p:nvPicPr>
          <p:blipFill>
            <a:blip r:embed="rId11" cstate="print"/>
            <a:stretch>
              <a:fillRect/>
            </a:stretch>
          </p:blipFill>
          <p:spPr>
            <a:xfrm>
              <a:off x="6339839" y="2377439"/>
              <a:ext cx="5193792" cy="826008"/>
            </a:xfrm>
            <a:prstGeom prst="rect">
              <a:avLst/>
            </a:prstGeom>
          </p:spPr>
        </p:pic>
        <p:pic>
          <p:nvPicPr>
            <p:cNvPr id="23" name="object 23"/>
            <p:cNvPicPr/>
            <p:nvPr/>
          </p:nvPicPr>
          <p:blipFill>
            <a:blip r:embed="rId12" cstate="print"/>
            <a:stretch>
              <a:fillRect/>
            </a:stretch>
          </p:blipFill>
          <p:spPr>
            <a:xfrm>
              <a:off x="7778495" y="2417063"/>
              <a:ext cx="2313431" cy="859536"/>
            </a:xfrm>
            <a:prstGeom prst="rect">
              <a:avLst/>
            </a:prstGeom>
          </p:spPr>
        </p:pic>
      </p:grpSp>
      <p:sp>
        <p:nvSpPr>
          <p:cNvPr id="24" name="object 24"/>
          <p:cNvSpPr txBox="1"/>
          <p:nvPr/>
        </p:nvSpPr>
        <p:spPr>
          <a:xfrm>
            <a:off x="6363741" y="2402838"/>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10" dirty="0">
                <a:solidFill>
                  <a:srgbClr val="C00000"/>
                </a:solidFill>
                <a:latin typeface="Microsoft YaHei"/>
                <a:cs typeface="Microsoft YaHei"/>
              </a:rPr>
              <a:t>无监督学习</a:t>
            </a:r>
            <a:endParaRPr sz="2800">
              <a:latin typeface="Microsoft YaHei"/>
              <a:cs typeface="Microsoft YaHei"/>
            </a:endParaRPr>
          </a:p>
        </p:txBody>
      </p:sp>
      <p:sp>
        <p:nvSpPr>
          <p:cNvPr id="25" name="object 25"/>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26" name="object 26"/>
          <p:cNvGrpSpPr/>
          <p:nvPr/>
        </p:nvGrpSpPr>
        <p:grpSpPr>
          <a:xfrm>
            <a:off x="5407152" y="3489959"/>
            <a:ext cx="826135" cy="948055"/>
            <a:chOff x="5407152" y="3489959"/>
            <a:chExt cx="826135" cy="948055"/>
          </a:xfrm>
        </p:grpSpPr>
        <p:pic>
          <p:nvPicPr>
            <p:cNvPr id="27" name="object 27"/>
            <p:cNvPicPr/>
            <p:nvPr/>
          </p:nvPicPr>
          <p:blipFill>
            <a:blip r:embed="rId13" cstate="print"/>
            <a:stretch>
              <a:fillRect/>
            </a:stretch>
          </p:blipFill>
          <p:spPr>
            <a:xfrm>
              <a:off x="5407152" y="3493007"/>
              <a:ext cx="826008" cy="826007"/>
            </a:xfrm>
            <a:prstGeom prst="rect">
              <a:avLst/>
            </a:prstGeom>
          </p:spPr>
        </p:pic>
        <p:pic>
          <p:nvPicPr>
            <p:cNvPr id="28" name="object 28"/>
            <p:cNvPicPr/>
            <p:nvPr/>
          </p:nvPicPr>
          <p:blipFill>
            <a:blip r:embed="rId14" cstate="print"/>
            <a:stretch>
              <a:fillRect/>
            </a:stretch>
          </p:blipFill>
          <p:spPr>
            <a:xfrm>
              <a:off x="5413248" y="3489959"/>
              <a:ext cx="813815" cy="947927"/>
            </a:xfrm>
            <a:prstGeom prst="rect">
              <a:avLst/>
            </a:prstGeom>
          </p:spPr>
        </p:pic>
      </p:grpSp>
      <p:sp>
        <p:nvSpPr>
          <p:cNvPr id="29" name="object 29"/>
          <p:cNvSpPr txBox="1"/>
          <p:nvPr/>
        </p:nvSpPr>
        <p:spPr>
          <a:xfrm>
            <a:off x="5433466" y="3519752"/>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3</a:t>
            </a:r>
            <a:endParaRPr sz="3200">
              <a:latin typeface="Arial"/>
              <a:cs typeface="Arial"/>
            </a:endParaRPr>
          </a:p>
        </p:txBody>
      </p:sp>
      <p:grpSp>
        <p:nvGrpSpPr>
          <p:cNvPr id="30" name="object 30"/>
          <p:cNvGrpSpPr/>
          <p:nvPr/>
        </p:nvGrpSpPr>
        <p:grpSpPr>
          <a:xfrm>
            <a:off x="5433466" y="3493008"/>
            <a:ext cx="6100445" cy="899160"/>
            <a:chOff x="5433466" y="3493008"/>
            <a:chExt cx="6100445" cy="899160"/>
          </a:xfrm>
        </p:grpSpPr>
        <p:sp>
          <p:nvSpPr>
            <p:cNvPr id="31" name="object 31"/>
            <p:cNvSpPr/>
            <p:nvPr/>
          </p:nvSpPr>
          <p:spPr>
            <a:xfrm>
              <a:off x="5433466" y="414975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2" name="object 32"/>
            <p:cNvPicPr/>
            <p:nvPr/>
          </p:nvPicPr>
          <p:blipFill>
            <a:blip r:embed="rId15" cstate="print"/>
            <a:stretch>
              <a:fillRect/>
            </a:stretch>
          </p:blipFill>
          <p:spPr>
            <a:xfrm>
              <a:off x="6339839" y="3493008"/>
              <a:ext cx="5193792" cy="826007"/>
            </a:xfrm>
            <a:prstGeom prst="rect">
              <a:avLst/>
            </a:prstGeom>
          </p:spPr>
        </p:pic>
        <p:pic>
          <p:nvPicPr>
            <p:cNvPr id="33" name="object 33"/>
            <p:cNvPicPr/>
            <p:nvPr/>
          </p:nvPicPr>
          <p:blipFill>
            <a:blip r:embed="rId16" cstate="print"/>
            <a:stretch>
              <a:fillRect/>
            </a:stretch>
          </p:blipFill>
          <p:spPr>
            <a:xfrm>
              <a:off x="7778495" y="3532632"/>
              <a:ext cx="2313431" cy="859536"/>
            </a:xfrm>
            <a:prstGeom prst="rect">
              <a:avLst/>
            </a:prstGeom>
          </p:spPr>
        </p:pic>
      </p:grpSp>
      <p:sp>
        <p:nvSpPr>
          <p:cNvPr id="34" name="object 34"/>
          <p:cNvSpPr txBox="1"/>
          <p:nvPr/>
        </p:nvSpPr>
        <p:spPr>
          <a:xfrm>
            <a:off x="6363741" y="3519752"/>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44546A"/>
                </a:solidFill>
                <a:latin typeface="Microsoft YaHei"/>
                <a:cs typeface="Microsoft YaHei"/>
              </a:rPr>
              <a:t>弱监督学习</a:t>
            </a:r>
            <a:endParaRPr sz="2800">
              <a:latin typeface="Microsoft YaHei"/>
              <a:cs typeface="Microsoft YaHe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2057400" cy="513080"/>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FFFF"/>
                </a:solidFill>
                <a:latin typeface="Microsoft YaHei"/>
                <a:cs typeface="Microsoft YaHei"/>
              </a:rPr>
              <a:t>无监督学习</a:t>
            </a:r>
            <a:endParaRPr sz="3200">
              <a:latin typeface="Microsoft YaHei"/>
              <a:cs typeface="Microsoft YaHei"/>
            </a:endParaRPr>
          </a:p>
        </p:txBody>
      </p:sp>
      <p:pic>
        <p:nvPicPr>
          <p:cNvPr id="3" name="object 3"/>
          <p:cNvPicPr/>
          <p:nvPr/>
        </p:nvPicPr>
        <p:blipFill>
          <a:blip r:embed="rId2" cstate="print"/>
          <a:stretch>
            <a:fillRect/>
          </a:stretch>
        </p:blipFill>
        <p:spPr>
          <a:xfrm>
            <a:off x="1352439" y="1290685"/>
            <a:ext cx="9287849" cy="5224415"/>
          </a:xfrm>
          <a:prstGeom prst="rect">
            <a:avLst/>
          </a:prstGeom>
        </p:spPr>
      </p:pic>
      <p:sp>
        <p:nvSpPr>
          <p:cNvPr id="4" name="object 4"/>
          <p:cNvSpPr txBox="1"/>
          <p:nvPr/>
        </p:nvSpPr>
        <p:spPr>
          <a:xfrm>
            <a:off x="466216" y="870203"/>
            <a:ext cx="1095184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00000"/>
                </a:solidFill>
                <a:latin typeface="Microsoft YaHei"/>
                <a:cs typeface="Microsoft YaHei"/>
              </a:rPr>
              <a:t>无监督学习（Unspuervised</a:t>
            </a:r>
            <a:r>
              <a:rPr sz="2000" b="1" spc="15" dirty="0">
                <a:solidFill>
                  <a:srgbClr val="C00000"/>
                </a:solidFill>
                <a:latin typeface="Microsoft YaHei"/>
                <a:cs typeface="Microsoft YaHei"/>
              </a:rPr>
              <a:t> </a:t>
            </a:r>
            <a:r>
              <a:rPr sz="2000" b="1" spc="-10" dirty="0">
                <a:solidFill>
                  <a:srgbClr val="C00000"/>
                </a:solidFill>
                <a:latin typeface="Microsoft YaHei"/>
                <a:cs typeface="Microsoft YaHei"/>
              </a:rPr>
              <a:t>Learning），</a:t>
            </a:r>
            <a:r>
              <a:rPr sz="2000" b="1" dirty="0">
                <a:solidFill>
                  <a:srgbClr val="C00000"/>
                </a:solidFill>
                <a:latin typeface="Microsoft YaHei"/>
                <a:cs typeface="Microsoft YaHei"/>
              </a:rPr>
              <a:t>又可称为自监督学习</a:t>
            </a:r>
            <a:r>
              <a:rPr sz="2000" b="1" spc="-25" dirty="0">
                <a:solidFill>
                  <a:srgbClr val="C00000"/>
                </a:solidFill>
                <a:latin typeface="Microsoft YaHei"/>
                <a:cs typeface="Microsoft YaHei"/>
              </a:rPr>
              <a:t>（Self-</a:t>
            </a:r>
            <a:r>
              <a:rPr sz="2000" b="1" dirty="0">
                <a:solidFill>
                  <a:srgbClr val="C00000"/>
                </a:solidFill>
                <a:latin typeface="Microsoft YaHei"/>
                <a:cs typeface="Microsoft YaHei"/>
              </a:rPr>
              <a:t>supervised</a:t>
            </a:r>
            <a:r>
              <a:rPr sz="2000" b="1" spc="20" dirty="0">
                <a:solidFill>
                  <a:srgbClr val="C00000"/>
                </a:solidFill>
                <a:latin typeface="Microsoft YaHei"/>
                <a:cs typeface="Microsoft YaHei"/>
              </a:rPr>
              <a:t> </a:t>
            </a:r>
            <a:r>
              <a:rPr sz="2000" b="1" spc="-10" dirty="0">
                <a:solidFill>
                  <a:srgbClr val="C00000"/>
                </a:solidFill>
                <a:latin typeface="Microsoft YaHei"/>
                <a:cs typeface="Microsoft YaHei"/>
              </a:rPr>
              <a:t>Learning）</a:t>
            </a:r>
            <a:endParaRPr sz="2000">
              <a:latin typeface="Microsoft YaHei"/>
              <a:cs typeface="Microsoft YaHe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idx="4294967295"/>
          </p:nvPr>
        </p:nvSpPr>
        <p:spPr>
          <a:xfrm>
            <a:off x="1154090" y="74676"/>
            <a:ext cx="2959100" cy="443711"/>
          </a:xfrm>
          <a:prstGeom prst="rect">
            <a:avLst/>
          </a:prstGeom>
        </p:spPr>
        <p:txBody>
          <a:bodyPr vert="horz" wrap="square" lIns="0" tIns="12700" rIns="0" bIns="0" rtlCol="0">
            <a:spAutoFit/>
          </a:bodyPr>
          <a:lstStyle/>
          <a:p>
            <a:pPr marL="12700">
              <a:lnSpc>
                <a:spcPct val="100000"/>
              </a:lnSpc>
              <a:spcBef>
                <a:spcPts val="100"/>
              </a:spcBef>
            </a:pPr>
            <a:r>
              <a:rPr sz="2800" b="1" spc="-25" dirty="0"/>
              <a:t>聚类 </a:t>
            </a:r>
            <a:r>
              <a:rPr sz="2800" b="1" spc="-10" dirty="0">
                <a:latin typeface="Arial"/>
                <a:cs typeface="Arial"/>
              </a:rPr>
              <a:t>Clustering</a:t>
            </a:r>
          </a:p>
        </p:txBody>
      </p:sp>
      <p:sp>
        <p:nvSpPr>
          <p:cNvPr id="3" name="object 3"/>
          <p:cNvSpPr txBox="1"/>
          <p:nvPr/>
        </p:nvSpPr>
        <p:spPr>
          <a:xfrm>
            <a:off x="362533" y="800100"/>
            <a:ext cx="11455400" cy="1397000"/>
          </a:xfrm>
          <a:prstGeom prst="rect">
            <a:avLst/>
          </a:prstGeom>
        </p:spPr>
        <p:txBody>
          <a:bodyPr vert="horz" wrap="square" lIns="0" tIns="12700" rIns="0" bIns="0" rtlCol="0">
            <a:spAutoFit/>
          </a:bodyPr>
          <a:lstStyle/>
          <a:p>
            <a:pPr marL="12700" marR="5080" algn="just">
              <a:lnSpc>
                <a:spcPct val="150000"/>
              </a:lnSpc>
              <a:spcBef>
                <a:spcPts val="100"/>
              </a:spcBef>
            </a:pPr>
            <a:r>
              <a:rPr sz="2000" b="1" spc="-5" dirty="0">
                <a:latin typeface="Microsoft YaHei"/>
                <a:cs typeface="Microsoft YaHei"/>
              </a:rPr>
              <a:t>训练样本的标记信息是未知的，给定一个数据集，聚类的目的是通过对无标签数据的学习来揭示数据的</a:t>
            </a:r>
            <a:r>
              <a:rPr sz="2000" b="1" dirty="0">
                <a:latin typeface="Microsoft YaHei"/>
                <a:cs typeface="Microsoft YaHei"/>
              </a:rPr>
              <a:t>内在性质和规律，将样本点划分为若干类，使得属性相似的样本归属于同一类，即类内相似度</a:t>
            </a:r>
            <a:r>
              <a:rPr sz="2000" b="1" spc="-10" dirty="0">
                <a:latin typeface="Microsoft YaHei"/>
                <a:cs typeface="Microsoft YaHei"/>
              </a:rPr>
              <a:t>（intra- </a:t>
            </a:r>
            <a:r>
              <a:rPr sz="2000" b="1" dirty="0">
                <a:latin typeface="Microsoft YaHei"/>
                <a:cs typeface="Microsoft YaHei"/>
              </a:rPr>
              <a:t>cluster</a:t>
            </a:r>
            <a:r>
              <a:rPr sz="2000" b="1" spc="25" dirty="0">
                <a:latin typeface="Microsoft YaHei"/>
                <a:cs typeface="Microsoft YaHei"/>
              </a:rPr>
              <a:t> </a:t>
            </a:r>
            <a:r>
              <a:rPr sz="2000" b="1" spc="-10" dirty="0">
                <a:latin typeface="Microsoft YaHei"/>
                <a:cs typeface="Microsoft YaHei"/>
              </a:rPr>
              <a:t>similarity）</a:t>
            </a:r>
            <a:r>
              <a:rPr sz="2000" b="1" dirty="0">
                <a:latin typeface="Microsoft YaHei"/>
                <a:cs typeface="Microsoft YaHei"/>
              </a:rPr>
              <a:t>高，但是簇间相似度</a:t>
            </a:r>
            <a:r>
              <a:rPr sz="2000" b="1" spc="-30" dirty="0">
                <a:latin typeface="Microsoft YaHei"/>
                <a:cs typeface="Microsoft YaHei"/>
              </a:rPr>
              <a:t>（inter-</a:t>
            </a:r>
            <a:r>
              <a:rPr sz="2000" b="1" dirty="0">
                <a:latin typeface="Microsoft YaHei"/>
                <a:cs typeface="Microsoft YaHei"/>
              </a:rPr>
              <a:t>cluster</a:t>
            </a:r>
            <a:r>
              <a:rPr sz="2000" b="1" spc="30" dirty="0">
                <a:latin typeface="Microsoft YaHei"/>
                <a:cs typeface="Microsoft YaHei"/>
              </a:rPr>
              <a:t> </a:t>
            </a:r>
            <a:r>
              <a:rPr sz="2000" b="1" spc="-10" dirty="0">
                <a:latin typeface="Microsoft YaHei"/>
                <a:cs typeface="Microsoft YaHei"/>
              </a:rPr>
              <a:t>similarity）</a:t>
            </a:r>
            <a:r>
              <a:rPr sz="2000" b="1" spc="-50" dirty="0">
                <a:latin typeface="Microsoft YaHei"/>
                <a:cs typeface="Microsoft YaHei"/>
              </a:rPr>
              <a:t>低</a:t>
            </a:r>
            <a:endParaRPr sz="2000">
              <a:latin typeface="Microsoft YaHei"/>
              <a:cs typeface="Microsoft YaHei"/>
            </a:endParaRPr>
          </a:p>
        </p:txBody>
      </p:sp>
      <p:sp>
        <p:nvSpPr>
          <p:cNvPr id="4" name="object 4"/>
          <p:cNvSpPr txBox="1"/>
          <p:nvPr/>
        </p:nvSpPr>
        <p:spPr>
          <a:xfrm>
            <a:off x="362533" y="6136132"/>
            <a:ext cx="9157970" cy="510540"/>
          </a:xfrm>
          <a:prstGeom prst="rect">
            <a:avLst/>
          </a:prstGeom>
        </p:spPr>
        <p:txBody>
          <a:bodyPr vert="horz" wrap="square" lIns="0" tIns="22860" rIns="0" bIns="0" rtlCol="0">
            <a:spAutoFit/>
          </a:bodyPr>
          <a:lstStyle/>
          <a:p>
            <a:pPr marL="12700" marR="5080">
              <a:lnSpc>
                <a:spcPts val="1900"/>
              </a:lnSpc>
              <a:spcBef>
                <a:spcPts val="180"/>
              </a:spcBef>
            </a:pPr>
            <a:r>
              <a:rPr sz="1600" dirty="0">
                <a:solidFill>
                  <a:srgbClr val="7F7F7F"/>
                </a:solidFill>
                <a:latin typeface="Arial"/>
                <a:cs typeface="Arial"/>
              </a:rPr>
              <a:t>Source:</a:t>
            </a:r>
            <a:r>
              <a:rPr sz="1600" spc="-25" dirty="0">
                <a:solidFill>
                  <a:srgbClr val="7F7F7F"/>
                </a:solidFill>
                <a:latin typeface="Arial"/>
                <a:cs typeface="Arial"/>
              </a:rPr>
              <a:t> </a:t>
            </a:r>
            <a:r>
              <a:rPr sz="1600" dirty="0">
                <a:solidFill>
                  <a:srgbClr val="7F7F7F"/>
                </a:solidFill>
                <a:latin typeface="Arial"/>
                <a:cs typeface="Arial"/>
              </a:rPr>
              <a:t>Nelson,</a:t>
            </a:r>
            <a:r>
              <a:rPr sz="1600" spc="-25" dirty="0">
                <a:solidFill>
                  <a:srgbClr val="7F7F7F"/>
                </a:solidFill>
                <a:latin typeface="Arial"/>
                <a:cs typeface="Arial"/>
              </a:rPr>
              <a:t> </a:t>
            </a:r>
            <a:r>
              <a:rPr sz="1600" dirty="0">
                <a:solidFill>
                  <a:srgbClr val="7F7F7F"/>
                </a:solidFill>
                <a:latin typeface="Arial"/>
                <a:cs typeface="Arial"/>
              </a:rPr>
              <a:t>Garrett</a:t>
            </a:r>
            <a:r>
              <a:rPr sz="1600" spc="-20" dirty="0">
                <a:solidFill>
                  <a:srgbClr val="7F7F7F"/>
                </a:solidFill>
                <a:latin typeface="Arial"/>
                <a:cs typeface="Arial"/>
              </a:rPr>
              <a:t> </a:t>
            </a:r>
            <a:r>
              <a:rPr sz="1600" dirty="0">
                <a:solidFill>
                  <a:srgbClr val="7F7F7F"/>
                </a:solidFill>
                <a:latin typeface="Arial"/>
                <a:cs typeface="Arial"/>
              </a:rPr>
              <a:t>Dash,</a:t>
            </a:r>
            <a:r>
              <a:rPr sz="1600" spc="-20" dirty="0">
                <a:solidFill>
                  <a:srgbClr val="7F7F7F"/>
                </a:solidFill>
                <a:latin typeface="Arial"/>
                <a:cs typeface="Arial"/>
              </a:rPr>
              <a:t> </a:t>
            </a:r>
            <a:r>
              <a:rPr sz="1600" dirty="0">
                <a:solidFill>
                  <a:srgbClr val="7F7F7F"/>
                </a:solidFill>
                <a:latin typeface="Arial"/>
                <a:cs typeface="Arial"/>
              </a:rPr>
              <a:t>and</a:t>
            </a:r>
            <a:r>
              <a:rPr sz="1600" spc="-114" dirty="0">
                <a:solidFill>
                  <a:srgbClr val="7F7F7F"/>
                </a:solidFill>
                <a:latin typeface="Arial"/>
                <a:cs typeface="Arial"/>
              </a:rPr>
              <a:t> </a:t>
            </a:r>
            <a:r>
              <a:rPr sz="1600" dirty="0">
                <a:solidFill>
                  <a:srgbClr val="7F7F7F"/>
                </a:solidFill>
                <a:latin typeface="Arial"/>
                <a:cs typeface="Arial"/>
              </a:rPr>
              <a:t>Alasdair</a:t>
            </a:r>
            <a:r>
              <a:rPr sz="1600" spc="-20" dirty="0">
                <a:solidFill>
                  <a:srgbClr val="7F7F7F"/>
                </a:solidFill>
                <a:latin typeface="Arial"/>
                <a:cs typeface="Arial"/>
              </a:rPr>
              <a:t> </a:t>
            </a:r>
            <a:r>
              <a:rPr sz="1600" dirty="0">
                <a:solidFill>
                  <a:srgbClr val="7F7F7F"/>
                </a:solidFill>
                <a:latin typeface="Arial"/>
                <a:cs typeface="Arial"/>
              </a:rPr>
              <a:t>Rae.</a:t>
            </a:r>
            <a:r>
              <a:rPr sz="1600" spc="-20" dirty="0">
                <a:solidFill>
                  <a:srgbClr val="7F7F7F"/>
                </a:solidFill>
                <a:latin typeface="Arial"/>
                <a:cs typeface="Arial"/>
              </a:rPr>
              <a:t> </a:t>
            </a:r>
            <a:r>
              <a:rPr sz="1600" dirty="0">
                <a:solidFill>
                  <a:srgbClr val="7F7F7F"/>
                </a:solidFill>
                <a:latin typeface="Arial"/>
                <a:cs typeface="Arial"/>
              </a:rPr>
              <a:t>"An</a:t>
            </a:r>
            <a:r>
              <a:rPr sz="1600" spc="-30" dirty="0">
                <a:solidFill>
                  <a:srgbClr val="7F7F7F"/>
                </a:solidFill>
                <a:latin typeface="Arial"/>
                <a:cs typeface="Arial"/>
              </a:rPr>
              <a:t> </a:t>
            </a:r>
            <a:r>
              <a:rPr sz="1600" dirty="0">
                <a:solidFill>
                  <a:srgbClr val="7F7F7F"/>
                </a:solidFill>
                <a:latin typeface="Arial"/>
                <a:cs typeface="Arial"/>
              </a:rPr>
              <a:t>economic</a:t>
            </a:r>
            <a:r>
              <a:rPr sz="1600" spc="-30" dirty="0">
                <a:solidFill>
                  <a:srgbClr val="7F7F7F"/>
                </a:solidFill>
                <a:latin typeface="Arial"/>
                <a:cs typeface="Arial"/>
              </a:rPr>
              <a:t> </a:t>
            </a:r>
            <a:r>
              <a:rPr sz="1600" dirty="0">
                <a:solidFill>
                  <a:srgbClr val="7F7F7F"/>
                </a:solidFill>
                <a:latin typeface="Arial"/>
                <a:cs typeface="Arial"/>
              </a:rPr>
              <a:t>geography</a:t>
            </a:r>
            <a:r>
              <a:rPr sz="1600" spc="-25" dirty="0">
                <a:solidFill>
                  <a:srgbClr val="7F7F7F"/>
                </a:solidFill>
                <a:latin typeface="Arial"/>
                <a:cs typeface="Arial"/>
              </a:rPr>
              <a:t> </a:t>
            </a:r>
            <a:r>
              <a:rPr sz="1600" dirty="0">
                <a:solidFill>
                  <a:srgbClr val="7F7F7F"/>
                </a:solidFill>
                <a:latin typeface="Arial"/>
                <a:cs typeface="Arial"/>
              </a:rPr>
              <a:t>of</a:t>
            </a:r>
            <a:r>
              <a:rPr sz="1600" spc="-20" dirty="0">
                <a:solidFill>
                  <a:srgbClr val="7F7F7F"/>
                </a:solidFill>
                <a:latin typeface="Arial"/>
                <a:cs typeface="Arial"/>
              </a:rPr>
              <a:t> </a:t>
            </a:r>
            <a:r>
              <a:rPr sz="1600" dirty="0">
                <a:solidFill>
                  <a:srgbClr val="7F7F7F"/>
                </a:solidFill>
                <a:latin typeface="Arial"/>
                <a:cs typeface="Arial"/>
              </a:rPr>
              <a:t>the</a:t>
            </a:r>
            <a:r>
              <a:rPr sz="1600" spc="-30" dirty="0">
                <a:solidFill>
                  <a:srgbClr val="7F7F7F"/>
                </a:solidFill>
                <a:latin typeface="Arial"/>
                <a:cs typeface="Arial"/>
              </a:rPr>
              <a:t> </a:t>
            </a:r>
            <a:r>
              <a:rPr sz="1600" dirty="0">
                <a:solidFill>
                  <a:srgbClr val="7F7F7F"/>
                </a:solidFill>
                <a:latin typeface="Arial"/>
                <a:cs typeface="Arial"/>
              </a:rPr>
              <a:t>United</a:t>
            </a:r>
            <a:r>
              <a:rPr sz="1600" spc="-35" dirty="0">
                <a:solidFill>
                  <a:srgbClr val="7F7F7F"/>
                </a:solidFill>
                <a:latin typeface="Arial"/>
                <a:cs typeface="Arial"/>
              </a:rPr>
              <a:t> </a:t>
            </a:r>
            <a:r>
              <a:rPr sz="1600" dirty="0">
                <a:solidFill>
                  <a:srgbClr val="7F7F7F"/>
                </a:solidFill>
                <a:latin typeface="Arial"/>
                <a:cs typeface="Arial"/>
              </a:rPr>
              <a:t>States:</a:t>
            </a:r>
            <a:r>
              <a:rPr sz="1600" spc="-20" dirty="0">
                <a:solidFill>
                  <a:srgbClr val="7F7F7F"/>
                </a:solidFill>
                <a:latin typeface="Arial"/>
                <a:cs typeface="Arial"/>
              </a:rPr>
              <a:t> From </a:t>
            </a:r>
            <a:r>
              <a:rPr sz="1600" dirty="0">
                <a:solidFill>
                  <a:srgbClr val="7F7F7F"/>
                </a:solidFill>
                <a:latin typeface="Arial"/>
                <a:cs typeface="Arial"/>
              </a:rPr>
              <a:t>commutes</a:t>
            </a:r>
            <a:r>
              <a:rPr sz="1600" spc="-30" dirty="0">
                <a:solidFill>
                  <a:srgbClr val="7F7F7F"/>
                </a:solidFill>
                <a:latin typeface="Arial"/>
                <a:cs typeface="Arial"/>
              </a:rPr>
              <a:t> </a:t>
            </a:r>
            <a:r>
              <a:rPr sz="1600" dirty="0">
                <a:solidFill>
                  <a:srgbClr val="7F7F7F"/>
                </a:solidFill>
                <a:latin typeface="Arial"/>
                <a:cs typeface="Arial"/>
              </a:rPr>
              <a:t>to</a:t>
            </a:r>
            <a:r>
              <a:rPr sz="1600" spc="-30" dirty="0">
                <a:solidFill>
                  <a:srgbClr val="7F7F7F"/>
                </a:solidFill>
                <a:latin typeface="Arial"/>
                <a:cs typeface="Arial"/>
              </a:rPr>
              <a:t> </a:t>
            </a:r>
            <a:r>
              <a:rPr sz="1600" dirty="0">
                <a:solidFill>
                  <a:srgbClr val="7F7F7F"/>
                </a:solidFill>
                <a:latin typeface="Arial"/>
                <a:cs typeface="Arial"/>
              </a:rPr>
              <a:t>megaregions."</a:t>
            </a:r>
            <a:r>
              <a:rPr sz="1600" spc="-35" dirty="0">
                <a:solidFill>
                  <a:srgbClr val="7F7F7F"/>
                </a:solidFill>
                <a:latin typeface="Arial"/>
                <a:cs typeface="Arial"/>
              </a:rPr>
              <a:t> </a:t>
            </a:r>
            <a:r>
              <a:rPr sz="1600" i="1" dirty="0">
                <a:solidFill>
                  <a:srgbClr val="7F7F7F"/>
                </a:solidFill>
                <a:latin typeface="Arial"/>
                <a:cs typeface="Arial"/>
              </a:rPr>
              <a:t>PloS</a:t>
            </a:r>
            <a:r>
              <a:rPr sz="1600" i="1" spc="-35" dirty="0">
                <a:solidFill>
                  <a:srgbClr val="7F7F7F"/>
                </a:solidFill>
                <a:latin typeface="Arial"/>
                <a:cs typeface="Arial"/>
              </a:rPr>
              <a:t> </a:t>
            </a:r>
            <a:r>
              <a:rPr sz="1600" i="1" dirty="0">
                <a:solidFill>
                  <a:srgbClr val="7F7F7F"/>
                </a:solidFill>
                <a:latin typeface="Arial"/>
                <a:cs typeface="Arial"/>
              </a:rPr>
              <a:t>one</a:t>
            </a:r>
            <a:r>
              <a:rPr sz="1600" i="1" spc="-30" dirty="0">
                <a:solidFill>
                  <a:srgbClr val="7F7F7F"/>
                </a:solidFill>
                <a:latin typeface="Arial"/>
                <a:cs typeface="Arial"/>
              </a:rPr>
              <a:t> </a:t>
            </a:r>
            <a:r>
              <a:rPr sz="1600" spc="-45" dirty="0">
                <a:solidFill>
                  <a:srgbClr val="7F7F7F"/>
                </a:solidFill>
                <a:latin typeface="Arial"/>
                <a:cs typeface="Arial"/>
              </a:rPr>
              <a:t>11.11</a:t>
            </a:r>
            <a:r>
              <a:rPr sz="1600" spc="-30" dirty="0">
                <a:solidFill>
                  <a:srgbClr val="7F7F7F"/>
                </a:solidFill>
                <a:latin typeface="Arial"/>
                <a:cs typeface="Arial"/>
              </a:rPr>
              <a:t> </a:t>
            </a:r>
            <a:r>
              <a:rPr sz="1600" dirty="0">
                <a:solidFill>
                  <a:srgbClr val="7F7F7F"/>
                </a:solidFill>
                <a:latin typeface="Arial"/>
                <a:cs typeface="Arial"/>
              </a:rPr>
              <a:t>(2016):</a:t>
            </a:r>
            <a:r>
              <a:rPr sz="1600" spc="-20" dirty="0">
                <a:solidFill>
                  <a:srgbClr val="7F7F7F"/>
                </a:solidFill>
                <a:latin typeface="Arial"/>
                <a:cs typeface="Arial"/>
              </a:rPr>
              <a:t> </a:t>
            </a:r>
            <a:r>
              <a:rPr sz="1600" spc="-10" dirty="0">
                <a:solidFill>
                  <a:srgbClr val="7F7F7F"/>
                </a:solidFill>
                <a:latin typeface="Arial"/>
                <a:cs typeface="Arial"/>
              </a:rPr>
              <a:t>e0166083.</a:t>
            </a:r>
            <a:endParaRPr sz="1600">
              <a:latin typeface="Arial"/>
              <a:cs typeface="Arial"/>
            </a:endParaRPr>
          </a:p>
        </p:txBody>
      </p:sp>
      <p:grpSp>
        <p:nvGrpSpPr>
          <p:cNvPr id="5" name="object 5"/>
          <p:cNvGrpSpPr/>
          <p:nvPr/>
        </p:nvGrpSpPr>
        <p:grpSpPr>
          <a:xfrm>
            <a:off x="408483" y="2387932"/>
            <a:ext cx="10915650" cy="3655060"/>
            <a:chOff x="408483" y="2387932"/>
            <a:chExt cx="10915650" cy="3655060"/>
          </a:xfrm>
        </p:grpSpPr>
        <p:pic>
          <p:nvPicPr>
            <p:cNvPr id="6" name="object 6"/>
            <p:cNvPicPr/>
            <p:nvPr/>
          </p:nvPicPr>
          <p:blipFill>
            <a:blip r:embed="rId2" cstate="print"/>
            <a:stretch>
              <a:fillRect/>
            </a:stretch>
          </p:blipFill>
          <p:spPr>
            <a:xfrm>
              <a:off x="408483" y="2462033"/>
              <a:ext cx="5354883" cy="3580832"/>
            </a:xfrm>
            <a:prstGeom prst="rect">
              <a:avLst/>
            </a:prstGeom>
          </p:spPr>
        </p:pic>
        <p:pic>
          <p:nvPicPr>
            <p:cNvPr id="7" name="object 7"/>
            <p:cNvPicPr/>
            <p:nvPr/>
          </p:nvPicPr>
          <p:blipFill>
            <a:blip r:embed="rId3" cstate="print"/>
            <a:stretch>
              <a:fillRect/>
            </a:stretch>
          </p:blipFill>
          <p:spPr>
            <a:xfrm>
              <a:off x="5959029" y="2387932"/>
              <a:ext cx="5364692" cy="358083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665730" cy="443711"/>
          </a:xfrm>
          <a:prstGeom prst="rect">
            <a:avLst/>
          </a:prstGeom>
        </p:spPr>
        <p:txBody>
          <a:bodyPr vert="horz" wrap="square" lIns="0" tIns="12700" rIns="0" bIns="0" rtlCol="0">
            <a:spAutoFit/>
          </a:bodyPr>
          <a:lstStyle/>
          <a:p>
            <a:pPr marL="12700">
              <a:lnSpc>
                <a:spcPct val="100000"/>
              </a:lnSpc>
              <a:spcBef>
                <a:spcPts val="100"/>
              </a:spcBef>
            </a:pPr>
            <a:r>
              <a:rPr sz="2800" b="1" spc="-20" dirty="0">
                <a:latin typeface="Arial"/>
                <a:cs typeface="Arial"/>
              </a:rPr>
              <a:t>K-</a:t>
            </a:r>
            <a:r>
              <a:rPr sz="2800" b="1" dirty="0">
                <a:latin typeface="Arial"/>
                <a:cs typeface="Arial"/>
              </a:rPr>
              <a:t>means</a:t>
            </a:r>
            <a:r>
              <a:rPr sz="2800" b="1" spc="-15" dirty="0">
                <a:latin typeface="Arial"/>
                <a:cs typeface="Arial"/>
              </a:rPr>
              <a:t> </a:t>
            </a:r>
            <a:r>
              <a:rPr sz="2800" b="1" spc="-25" dirty="0"/>
              <a:t>算法</a:t>
            </a:r>
          </a:p>
        </p:txBody>
      </p:sp>
      <p:sp>
        <p:nvSpPr>
          <p:cNvPr id="3" name="object 3"/>
          <p:cNvSpPr txBox="1"/>
          <p:nvPr/>
        </p:nvSpPr>
        <p:spPr>
          <a:xfrm>
            <a:off x="183741" y="788923"/>
            <a:ext cx="5797550" cy="5807710"/>
          </a:xfrm>
          <a:prstGeom prst="rect">
            <a:avLst/>
          </a:prstGeom>
        </p:spPr>
        <p:txBody>
          <a:bodyPr vert="horz" wrap="square" lIns="0" tIns="158750" rIns="0" bIns="0" rtlCol="0">
            <a:spAutoFit/>
          </a:bodyPr>
          <a:lstStyle/>
          <a:p>
            <a:pPr marL="12700">
              <a:lnSpc>
                <a:spcPct val="100000"/>
              </a:lnSpc>
              <a:spcBef>
                <a:spcPts val="1250"/>
              </a:spcBef>
            </a:pPr>
            <a:r>
              <a:rPr sz="1800" b="1" dirty="0">
                <a:latin typeface="Microsoft YaHei"/>
                <a:cs typeface="Microsoft YaHei"/>
              </a:rPr>
              <a:t>牧师</a:t>
            </a:r>
            <a:r>
              <a:rPr sz="1800" b="1" dirty="0">
                <a:latin typeface="Arial"/>
                <a:cs typeface="Arial"/>
              </a:rPr>
              <a:t>—</a:t>
            </a:r>
            <a:r>
              <a:rPr sz="1800" b="1" spc="-10" dirty="0">
                <a:latin typeface="Microsoft YaHei"/>
                <a:cs typeface="Microsoft YaHei"/>
              </a:rPr>
              <a:t>村民模型：</a:t>
            </a:r>
            <a:endParaRPr sz="1800">
              <a:latin typeface="Microsoft YaHei"/>
              <a:cs typeface="Microsoft YaHei"/>
            </a:endParaRPr>
          </a:p>
          <a:p>
            <a:pPr marL="297815" marR="5080" indent="-285750" algn="just">
              <a:lnSpc>
                <a:spcPct val="150600"/>
              </a:lnSpc>
              <a:spcBef>
                <a:spcPts val="60"/>
              </a:spcBef>
              <a:buFont typeface="Arial"/>
              <a:buChar char="•"/>
              <a:tabLst>
                <a:tab pos="297815" algn="l"/>
              </a:tabLst>
            </a:pPr>
            <a:r>
              <a:rPr sz="1800" spc="-5" dirty="0">
                <a:latin typeface="Microsoft YaHei"/>
                <a:cs typeface="Microsoft YaHei"/>
              </a:rPr>
              <a:t>有四个牧师去郊区布道，一开始牧师们随意选了几个布道点，并且把这几个布道点的情况公告给了郊区所有的村民，于是每个村民到离自己家最近的布道点去听课。</a:t>
            </a:r>
            <a:endParaRPr sz="1800">
              <a:latin typeface="Microsoft YaHei"/>
              <a:cs typeface="Microsoft YaHei"/>
            </a:endParaRPr>
          </a:p>
          <a:p>
            <a:pPr marL="297815" marR="5080" indent="-285750" algn="just">
              <a:lnSpc>
                <a:spcPct val="147800"/>
              </a:lnSpc>
              <a:buFont typeface="Arial"/>
              <a:buChar char="•"/>
              <a:tabLst>
                <a:tab pos="297815" algn="l"/>
              </a:tabLst>
            </a:pPr>
            <a:r>
              <a:rPr sz="1800" spc="-5" dirty="0">
                <a:latin typeface="Microsoft YaHei"/>
                <a:cs typeface="Microsoft YaHei"/>
              </a:rPr>
              <a:t>听课之后，大家觉得距离太远了，于是每个牧师统计了一下自己的课上所有的村民的地址，搬到了所有地址的</a:t>
            </a:r>
            <a:endParaRPr sz="1800">
              <a:latin typeface="Microsoft YaHei"/>
              <a:cs typeface="Microsoft YaHei"/>
            </a:endParaRPr>
          </a:p>
          <a:p>
            <a:pPr marL="297815">
              <a:lnSpc>
                <a:spcPct val="100000"/>
              </a:lnSpc>
              <a:spcBef>
                <a:spcPts val="1150"/>
              </a:spcBef>
            </a:pPr>
            <a:r>
              <a:rPr sz="1800" spc="-5" dirty="0">
                <a:latin typeface="Microsoft YaHei"/>
                <a:cs typeface="Microsoft YaHei"/>
              </a:rPr>
              <a:t>中心地带，并且在海报上更新了自己的布道点的位置。</a:t>
            </a:r>
            <a:endParaRPr sz="1800">
              <a:latin typeface="Microsoft YaHei"/>
              <a:cs typeface="Microsoft YaHei"/>
            </a:endParaRPr>
          </a:p>
          <a:p>
            <a:pPr marL="297815" indent="-285750">
              <a:lnSpc>
                <a:spcPct val="100000"/>
              </a:lnSpc>
              <a:spcBef>
                <a:spcPts val="1035"/>
              </a:spcBef>
              <a:buFont typeface="Arial"/>
              <a:buChar char="•"/>
              <a:tabLst>
                <a:tab pos="297815" algn="l"/>
              </a:tabLst>
            </a:pPr>
            <a:r>
              <a:rPr sz="1800" dirty="0">
                <a:latin typeface="Microsoft YaHei"/>
                <a:cs typeface="Microsoft YaHei"/>
              </a:rPr>
              <a:t>牧师每一次移动不可能离所有人都更近，有的人发现</a:t>
            </a:r>
            <a:r>
              <a:rPr sz="1800" spc="-50" dirty="0">
                <a:latin typeface="Arial"/>
                <a:cs typeface="Arial"/>
              </a:rPr>
              <a:t>A</a:t>
            </a:r>
            <a:endParaRPr sz="1800">
              <a:latin typeface="Arial"/>
              <a:cs typeface="Arial"/>
            </a:endParaRPr>
          </a:p>
          <a:p>
            <a:pPr marL="297815" marR="81280">
              <a:lnSpc>
                <a:spcPct val="147800"/>
              </a:lnSpc>
              <a:spcBef>
                <a:spcPts val="120"/>
              </a:spcBef>
            </a:pPr>
            <a:r>
              <a:rPr sz="1800" dirty="0">
                <a:latin typeface="Microsoft YaHei"/>
                <a:cs typeface="Microsoft YaHei"/>
              </a:rPr>
              <a:t>牧师移动以后自己还不如去</a:t>
            </a:r>
            <a:r>
              <a:rPr sz="1800" spc="-10" dirty="0">
                <a:latin typeface="Arial"/>
                <a:cs typeface="Arial"/>
              </a:rPr>
              <a:t>B</a:t>
            </a:r>
            <a:r>
              <a:rPr sz="1800" spc="-5" dirty="0">
                <a:latin typeface="Microsoft YaHei"/>
                <a:cs typeface="Microsoft YaHei"/>
              </a:rPr>
              <a:t>牧师处听课更近，于是每</a:t>
            </a:r>
            <a:r>
              <a:rPr sz="1800" dirty="0">
                <a:latin typeface="Microsoft YaHei"/>
                <a:cs typeface="Microsoft YaHei"/>
              </a:rPr>
              <a:t>个村民又去了离自己最近的布道点</a:t>
            </a:r>
            <a:r>
              <a:rPr sz="1800" spc="-25" dirty="0">
                <a:latin typeface="Arial"/>
                <a:cs typeface="Arial"/>
              </a:rPr>
              <a:t>……</a:t>
            </a:r>
            <a:endParaRPr sz="1800">
              <a:latin typeface="Arial"/>
              <a:cs typeface="Arial"/>
            </a:endParaRPr>
          </a:p>
          <a:p>
            <a:pPr marL="297815" marR="5080" indent="-285750">
              <a:lnSpc>
                <a:spcPts val="3310"/>
              </a:lnSpc>
              <a:spcBef>
                <a:spcPts val="180"/>
              </a:spcBef>
              <a:buFont typeface="Arial"/>
              <a:buChar char="•"/>
              <a:tabLst>
                <a:tab pos="297815" algn="l"/>
              </a:tabLst>
            </a:pPr>
            <a:r>
              <a:rPr sz="1800" spc="-5" dirty="0">
                <a:latin typeface="Microsoft YaHei"/>
                <a:cs typeface="Microsoft YaHei"/>
              </a:rPr>
              <a:t>就这样，牧师每个礼拜更新自己的位置，村民根据自己的情况选择布道点，最终稳定了下来。</a:t>
            </a:r>
            <a:endParaRPr sz="1800">
              <a:latin typeface="Microsoft YaHei"/>
              <a:cs typeface="Microsoft YaHei"/>
            </a:endParaRPr>
          </a:p>
          <a:p>
            <a:pPr marL="12700">
              <a:lnSpc>
                <a:spcPct val="100000"/>
              </a:lnSpc>
              <a:spcBef>
                <a:spcPts val="735"/>
              </a:spcBef>
            </a:pPr>
            <a:r>
              <a:rPr sz="1800" spc="-5" dirty="0">
                <a:latin typeface="Microsoft YaHei"/>
                <a:cs typeface="Microsoft YaHei"/>
              </a:rPr>
              <a:t>我们可以看到该牧师的目的是为了让每个村民到其最近中</a:t>
            </a:r>
            <a:endParaRPr sz="1800">
              <a:latin typeface="Microsoft YaHei"/>
              <a:cs typeface="Microsoft YaHei"/>
            </a:endParaRPr>
          </a:p>
          <a:p>
            <a:pPr marL="12700">
              <a:lnSpc>
                <a:spcPct val="100000"/>
              </a:lnSpc>
              <a:spcBef>
                <a:spcPts val="1150"/>
              </a:spcBef>
            </a:pPr>
            <a:r>
              <a:rPr sz="1800" spc="-10" dirty="0">
                <a:latin typeface="Microsoft YaHei"/>
                <a:cs typeface="Microsoft YaHei"/>
              </a:rPr>
              <a:t>心点的距离和最小。</a:t>
            </a:r>
            <a:endParaRPr sz="1800">
              <a:latin typeface="Microsoft YaHei"/>
              <a:cs typeface="Microsoft YaHei"/>
            </a:endParaRPr>
          </a:p>
        </p:txBody>
      </p:sp>
      <p:pic>
        <p:nvPicPr>
          <p:cNvPr id="4" name="object 4"/>
          <p:cNvPicPr/>
          <p:nvPr/>
        </p:nvPicPr>
        <p:blipFill>
          <a:blip r:embed="rId2" cstate="print"/>
          <a:stretch>
            <a:fillRect/>
          </a:stretch>
        </p:blipFill>
        <p:spPr>
          <a:xfrm>
            <a:off x="6660432" y="1339272"/>
            <a:ext cx="4915038" cy="417945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665730" cy="443711"/>
          </a:xfrm>
          <a:prstGeom prst="rect">
            <a:avLst/>
          </a:prstGeom>
        </p:spPr>
        <p:txBody>
          <a:bodyPr vert="horz" wrap="square" lIns="0" tIns="12700" rIns="0" bIns="0" rtlCol="0">
            <a:spAutoFit/>
          </a:bodyPr>
          <a:lstStyle/>
          <a:p>
            <a:pPr marL="12700">
              <a:lnSpc>
                <a:spcPct val="100000"/>
              </a:lnSpc>
              <a:spcBef>
                <a:spcPts val="100"/>
              </a:spcBef>
            </a:pPr>
            <a:r>
              <a:rPr sz="2800" b="1" spc="-20" dirty="0">
                <a:latin typeface="Arial"/>
                <a:cs typeface="Arial"/>
              </a:rPr>
              <a:t>K-</a:t>
            </a:r>
            <a:r>
              <a:rPr sz="2800" b="1" dirty="0">
                <a:latin typeface="Arial"/>
                <a:cs typeface="Arial"/>
              </a:rPr>
              <a:t>means</a:t>
            </a:r>
            <a:r>
              <a:rPr sz="2800" b="1" spc="-15" dirty="0">
                <a:latin typeface="Arial"/>
                <a:cs typeface="Arial"/>
              </a:rPr>
              <a:t> </a:t>
            </a:r>
            <a:r>
              <a:rPr sz="2800" b="1" spc="-25" dirty="0"/>
              <a:t>算法</a:t>
            </a:r>
          </a:p>
        </p:txBody>
      </p:sp>
      <p:sp>
        <p:nvSpPr>
          <p:cNvPr id="3" name="object 3"/>
          <p:cNvSpPr txBox="1"/>
          <p:nvPr/>
        </p:nvSpPr>
        <p:spPr>
          <a:xfrm>
            <a:off x="183741" y="935227"/>
            <a:ext cx="213360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a:cs typeface="Arial"/>
              </a:rPr>
              <a:t>K-means</a:t>
            </a:r>
            <a:r>
              <a:rPr sz="1800" b="1" spc="-10" dirty="0">
                <a:latin typeface="Microsoft YaHei"/>
                <a:cs typeface="Microsoft YaHei"/>
              </a:rPr>
              <a:t>算法流程：</a:t>
            </a:r>
            <a:endParaRPr sz="1800">
              <a:latin typeface="Microsoft YaHei"/>
              <a:cs typeface="Microsoft YaHei"/>
            </a:endParaRPr>
          </a:p>
        </p:txBody>
      </p:sp>
      <p:grpSp>
        <p:nvGrpSpPr>
          <p:cNvPr id="4" name="object 4"/>
          <p:cNvGrpSpPr/>
          <p:nvPr/>
        </p:nvGrpSpPr>
        <p:grpSpPr>
          <a:xfrm>
            <a:off x="805935" y="1299550"/>
            <a:ext cx="10044430" cy="5558790"/>
            <a:chOff x="805935" y="1299550"/>
            <a:chExt cx="10044430" cy="5558790"/>
          </a:xfrm>
        </p:grpSpPr>
        <p:pic>
          <p:nvPicPr>
            <p:cNvPr id="5" name="object 5"/>
            <p:cNvPicPr/>
            <p:nvPr/>
          </p:nvPicPr>
          <p:blipFill>
            <a:blip r:embed="rId2" cstate="print"/>
            <a:stretch>
              <a:fillRect/>
            </a:stretch>
          </p:blipFill>
          <p:spPr>
            <a:xfrm>
              <a:off x="805935" y="1299550"/>
              <a:ext cx="10044033" cy="2563834"/>
            </a:xfrm>
            <a:prstGeom prst="rect">
              <a:avLst/>
            </a:prstGeom>
          </p:spPr>
        </p:pic>
        <p:pic>
          <p:nvPicPr>
            <p:cNvPr id="6" name="object 6"/>
            <p:cNvPicPr/>
            <p:nvPr/>
          </p:nvPicPr>
          <p:blipFill>
            <a:blip r:embed="rId3" cstate="print"/>
            <a:stretch>
              <a:fillRect/>
            </a:stretch>
          </p:blipFill>
          <p:spPr>
            <a:xfrm>
              <a:off x="1748558" y="4010310"/>
              <a:ext cx="7464713" cy="2847689"/>
            </a:xfrm>
            <a:prstGeom prst="rect">
              <a:avLst/>
            </a:prstGeom>
          </p:spPr>
        </p:pic>
      </p:grpSp>
      <p:sp>
        <p:nvSpPr>
          <p:cNvPr id="7" name="object 7"/>
          <p:cNvSpPr txBox="1"/>
          <p:nvPr/>
        </p:nvSpPr>
        <p:spPr>
          <a:xfrm>
            <a:off x="6437975" y="4931155"/>
            <a:ext cx="5334000" cy="580390"/>
          </a:xfrm>
          <a:prstGeom prst="rect">
            <a:avLst/>
          </a:prstGeom>
        </p:spPr>
        <p:txBody>
          <a:bodyPr vert="horz" wrap="square" lIns="0" tIns="6350" rIns="0" bIns="0" rtlCol="0">
            <a:spAutoFit/>
          </a:bodyPr>
          <a:lstStyle/>
          <a:p>
            <a:pPr marL="12700" marR="5080">
              <a:lnSpc>
                <a:spcPct val="102200"/>
              </a:lnSpc>
              <a:spcBef>
                <a:spcPts val="50"/>
              </a:spcBef>
            </a:pPr>
            <a:r>
              <a:rPr sz="1800" dirty="0">
                <a:solidFill>
                  <a:srgbClr val="C00000"/>
                </a:solidFill>
                <a:latin typeface="Microsoft YaHei"/>
                <a:cs typeface="Microsoft YaHei"/>
              </a:rPr>
              <a:t>时间复杂度：</a:t>
            </a:r>
            <a:r>
              <a:rPr sz="1800" dirty="0">
                <a:solidFill>
                  <a:srgbClr val="C00000"/>
                </a:solidFill>
                <a:latin typeface="Arial"/>
                <a:cs typeface="Arial"/>
              </a:rPr>
              <a:t>O(tknm</a:t>
            </a:r>
            <a:r>
              <a:rPr sz="1800" spc="-25" dirty="0">
                <a:solidFill>
                  <a:srgbClr val="C00000"/>
                </a:solidFill>
                <a:latin typeface="Arial"/>
                <a:cs typeface="Arial"/>
              </a:rPr>
              <a:t>) </a:t>
            </a:r>
            <a:r>
              <a:rPr sz="1800" dirty="0">
                <a:solidFill>
                  <a:srgbClr val="C00000"/>
                </a:solidFill>
                <a:latin typeface="Microsoft YaHei"/>
                <a:cs typeface="Microsoft YaHei"/>
              </a:rPr>
              <a:t>，其中，</a:t>
            </a:r>
            <a:r>
              <a:rPr sz="1800" dirty="0">
                <a:solidFill>
                  <a:srgbClr val="C00000"/>
                </a:solidFill>
                <a:latin typeface="Arial"/>
                <a:cs typeface="Arial"/>
              </a:rPr>
              <a:t>t</a:t>
            </a:r>
            <a:r>
              <a:rPr sz="1800" spc="-50" dirty="0">
                <a:solidFill>
                  <a:srgbClr val="C00000"/>
                </a:solidFill>
                <a:latin typeface="Arial"/>
                <a:cs typeface="Arial"/>
              </a:rPr>
              <a:t> </a:t>
            </a:r>
            <a:r>
              <a:rPr sz="1800" dirty="0">
                <a:solidFill>
                  <a:srgbClr val="C00000"/>
                </a:solidFill>
                <a:latin typeface="Microsoft YaHei"/>
                <a:cs typeface="Microsoft YaHei"/>
              </a:rPr>
              <a:t>为迭代次数，</a:t>
            </a:r>
            <a:r>
              <a:rPr sz="1800" dirty="0">
                <a:solidFill>
                  <a:srgbClr val="C00000"/>
                </a:solidFill>
                <a:latin typeface="Arial"/>
                <a:cs typeface="Arial"/>
              </a:rPr>
              <a:t>k</a:t>
            </a:r>
            <a:r>
              <a:rPr sz="1800" spc="-50" dirty="0">
                <a:solidFill>
                  <a:srgbClr val="C00000"/>
                </a:solidFill>
                <a:latin typeface="Arial"/>
                <a:cs typeface="Arial"/>
              </a:rPr>
              <a:t> </a:t>
            </a:r>
            <a:r>
              <a:rPr sz="1800" spc="-25" dirty="0">
                <a:solidFill>
                  <a:srgbClr val="C00000"/>
                </a:solidFill>
                <a:latin typeface="Microsoft YaHei"/>
                <a:cs typeface="Microsoft YaHei"/>
              </a:rPr>
              <a:t>为簇</a:t>
            </a:r>
            <a:r>
              <a:rPr sz="1800" dirty="0">
                <a:solidFill>
                  <a:srgbClr val="C00000"/>
                </a:solidFill>
                <a:latin typeface="Microsoft YaHei"/>
                <a:cs typeface="Microsoft YaHei"/>
              </a:rPr>
              <a:t>的数目，</a:t>
            </a:r>
            <a:r>
              <a:rPr sz="1800" dirty="0">
                <a:solidFill>
                  <a:srgbClr val="C00000"/>
                </a:solidFill>
                <a:latin typeface="Arial"/>
                <a:cs typeface="Arial"/>
              </a:rPr>
              <a:t>n</a:t>
            </a:r>
            <a:r>
              <a:rPr sz="1800" spc="-15" dirty="0">
                <a:solidFill>
                  <a:srgbClr val="C00000"/>
                </a:solidFill>
                <a:latin typeface="Arial"/>
                <a:cs typeface="Arial"/>
              </a:rPr>
              <a:t> </a:t>
            </a:r>
            <a:r>
              <a:rPr sz="1800" dirty="0">
                <a:solidFill>
                  <a:srgbClr val="C00000"/>
                </a:solidFill>
                <a:latin typeface="Microsoft YaHei"/>
                <a:cs typeface="Microsoft YaHei"/>
              </a:rPr>
              <a:t>为样本点数，</a:t>
            </a:r>
            <a:r>
              <a:rPr sz="1800" dirty="0">
                <a:solidFill>
                  <a:srgbClr val="C00000"/>
                </a:solidFill>
                <a:latin typeface="Arial"/>
                <a:cs typeface="Arial"/>
              </a:rPr>
              <a:t>m</a:t>
            </a:r>
            <a:r>
              <a:rPr sz="1800" spc="-5" dirty="0">
                <a:solidFill>
                  <a:srgbClr val="C00000"/>
                </a:solidFill>
                <a:latin typeface="Arial"/>
                <a:cs typeface="Arial"/>
              </a:rPr>
              <a:t> </a:t>
            </a:r>
            <a:r>
              <a:rPr sz="1800" spc="-10" dirty="0">
                <a:solidFill>
                  <a:srgbClr val="C00000"/>
                </a:solidFill>
                <a:latin typeface="Microsoft YaHei"/>
                <a:cs typeface="Microsoft YaHei"/>
              </a:rPr>
              <a:t>为样本点维度。</a:t>
            </a:r>
            <a:endParaRPr sz="1800">
              <a:latin typeface="Microsoft YaHei"/>
              <a:cs typeface="Microsoft YaHe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665730" cy="443711"/>
          </a:xfrm>
          <a:prstGeom prst="rect">
            <a:avLst/>
          </a:prstGeom>
        </p:spPr>
        <p:txBody>
          <a:bodyPr vert="horz" wrap="square" lIns="0" tIns="12700" rIns="0" bIns="0" rtlCol="0">
            <a:spAutoFit/>
          </a:bodyPr>
          <a:lstStyle/>
          <a:p>
            <a:pPr marL="12700">
              <a:lnSpc>
                <a:spcPct val="100000"/>
              </a:lnSpc>
              <a:spcBef>
                <a:spcPts val="100"/>
              </a:spcBef>
            </a:pPr>
            <a:r>
              <a:rPr sz="2800" b="1" spc="-20" dirty="0">
                <a:latin typeface="Arial"/>
                <a:cs typeface="Arial"/>
              </a:rPr>
              <a:t>K-</a:t>
            </a:r>
            <a:r>
              <a:rPr sz="2800" b="1" dirty="0">
                <a:latin typeface="Arial"/>
                <a:cs typeface="Arial"/>
              </a:rPr>
              <a:t>means</a:t>
            </a:r>
            <a:r>
              <a:rPr sz="2800" b="1" spc="-15" dirty="0">
                <a:latin typeface="Arial"/>
                <a:cs typeface="Arial"/>
              </a:rPr>
              <a:t> </a:t>
            </a:r>
            <a:r>
              <a:rPr sz="2800" b="1" spc="-25" dirty="0"/>
              <a:t>算法</a:t>
            </a:r>
          </a:p>
        </p:txBody>
      </p:sp>
      <p:sp>
        <p:nvSpPr>
          <p:cNvPr id="3" name="object 3"/>
          <p:cNvSpPr txBox="1"/>
          <p:nvPr/>
        </p:nvSpPr>
        <p:spPr>
          <a:xfrm>
            <a:off x="411084" y="695654"/>
            <a:ext cx="7677150" cy="5723255"/>
          </a:xfrm>
          <a:prstGeom prst="rect">
            <a:avLst/>
          </a:prstGeom>
        </p:spPr>
        <p:txBody>
          <a:bodyPr vert="horz" wrap="square" lIns="0" tIns="212725" rIns="0" bIns="0" rtlCol="0">
            <a:spAutoFit/>
          </a:bodyPr>
          <a:lstStyle/>
          <a:p>
            <a:pPr marL="12700">
              <a:lnSpc>
                <a:spcPct val="100000"/>
              </a:lnSpc>
              <a:spcBef>
                <a:spcPts val="1675"/>
              </a:spcBef>
            </a:pPr>
            <a:r>
              <a:rPr sz="2400" b="1" spc="-25" dirty="0">
                <a:latin typeface="Microsoft YaHei"/>
                <a:cs typeface="Microsoft YaHei"/>
              </a:rPr>
              <a:t>优点</a:t>
            </a:r>
            <a:endParaRPr sz="2400">
              <a:latin typeface="Microsoft YaHei"/>
              <a:cs typeface="Microsoft YaHei"/>
            </a:endParaRPr>
          </a:p>
          <a:p>
            <a:pPr marL="298450" marR="189865" indent="-285750">
              <a:lnSpc>
                <a:spcPct val="150000"/>
              </a:lnSpc>
              <a:spcBef>
                <a:spcPts val="110"/>
              </a:spcBef>
              <a:buFont typeface="Arial"/>
              <a:buChar char="•"/>
              <a:tabLst>
                <a:tab pos="298450" algn="l"/>
              </a:tabLst>
            </a:pPr>
            <a:r>
              <a:rPr sz="2000" spc="-15" dirty="0">
                <a:latin typeface="Microsoft YaHei"/>
                <a:cs typeface="Microsoft YaHei"/>
              </a:rPr>
              <a:t>容易理解，聚类效果不错，虽然是局部最优， 但往往局部最优就</a:t>
            </a:r>
            <a:r>
              <a:rPr sz="2000" spc="-20" dirty="0">
                <a:latin typeface="Microsoft YaHei"/>
                <a:cs typeface="Microsoft YaHei"/>
              </a:rPr>
              <a:t>够了；</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处理大数据集的时候，该算法可以保证较好的伸缩性；</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当簇近似高斯分布的时候，效果非常不错；</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算法复杂度低。</a:t>
            </a:r>
            <a:endParaRPr sz="2000">
              <a:latin typeface="Microsoft YaHei"/>
              <a:cs typeface="Microsoft YaHei"/>
            </a:endParaRPr>
          </a:p>
          <a:p>
            <a:pPr marL="12700">
              <a:lnSpc>
                <a:spcPct val="100000"/>
              </a:lnSpc>
              <a:spcBef>
                <a:spcPts val="1400"/>
              </a:spcBef>
            </a:pPr>
            <a:r>
              <a:rPr sz="2400" b="1" spc="-25" dirty="0">
                <a:latin typeface="Microsoft YaHei"/>
                <a:cs typeface="Microsoft YaHei"/>
              </a:rPr>
              <a:t>缺点</a:t>
            </a:r>
            <a:endParaRPr sz="2400">
              <a:latin typeface="Microsoft YaHei"/>
              <a:cs typeface="Microsoft YaHei"/>
            </a:endParaRPr>
          </a:p>
          <a:p>
            <a:pPr marL="297815" indent="-285115">
              <a:lnSpc>
                <a:spcPct val="100000"/>
              </a:lnSpc>
              <a:spcBef>
                <a:spcPts val="1215"/>
              </a:spcBef>
              <a:buChar char="•"/>
              <a:tabLst>
                <a:tab pos="297815" algn="l"/>
              </a:tabLst>
            </a:pPr>
            <a:r>
              <a:rPr sz="2000" dirty="0">
                <a:latin typeface="Arial"/>
                <a:cs typeface="Arial"/>
              </a:rPr>
              <a:t>K</a:t>
            </a:r>
            <a:r>
              <a:rPr sz="2000" spc="-15" dirty="0">
                <a:latin typeface="Arial"/>
                <a:cs typeface="Arial"/>
              </a:rPr>
              <a:t> </a:t>
            </a:r>
            <a:r>
              <a:rPr sz="2000" spc="-5" dirty="0">
                <a:latin typeface="Microsoft YaHei"/>
                <a:cs typeface="Microsoft YaHei"/>
              </a:rPr>
              <a:t>值需要人为设定，不同 </a:t>
            </a:r>
            <a:r>
              <a:rPr sz="2000" dirty="0">
                <a:latin typeface="Arial"/>
                <a:cs typeface="Arial"/>
              </a:rPr>
              <a:t>K</a:t>
            </a:r>
            <a:r>
              <a:rPr sz="2000" spc="-15" dirty="0">
                <a:latin typeface="Arial"/>
                <a:cs typeface="Arial"/>
              </a:rPr>
              <a:t> </a:t>
            </a:r>
            <a:r>
              <a:rPr sz="2000" spc="-5" dirty="0">
                <a:latin typeface="Microsoft YaHei"/>
                <a:cs typeface="Microsoft YaHei"/>
              </a:rPr>
              <a:t>值得到的结果不一样；</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对初始的簇中心敏感，不同选取方式会得到不同结果；</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对异常值敏感；</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样本只能归为一类，不适合多分类任务；</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不适合太离散的分类、样本类别不平衡的分类、非凸形状的分类。</a:t>
            </a:r>
            <a:endParaRPr sz="2000">
              <a:latin typeface="Microsoft YaHei"/>
              <a:cs typeface="Microsoft YaHei"/>
            </a:endParaRPr>
          </a:p>
        </p:txBody>
      </p:sp>
      <p:pic>
        <p:nvPicPr>
          <p:cNvPr id="4" name="object 4"/>
          <p:cNvPicPr/>
          <p:nvPr/>
        </p:nvPicPr>
        <p:blipFill>
          <a:blip r:embed="rId2" cstate="print"/>
          <a:stretch>
            <a:fillRect/>
          </a:stretch>
        </p:blipFill>
        <p:spPr>
          <a:xfrm>
            <a:off x="8157026" y="1783452"/>
            <a:ext cx="3951845" cy="37161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4297045" cy="443711"/>
          </a:xfrm>
          <a:prstGeom prst="rect">
            <a:avLst/>
          </a:prstGeom>
        </p:spPr>
        <p:txBody>
          <a:bodyPr vert="horz" wrap="square" lIns="0" tIns="12700" rIns="0" bIns="0" rtlCol="0">
            <a:spAutoFit/>
          </a:bodyPr>
          <a:lstStyle/>
          <a:p>
            <a:pPr marL="12700">
              <a:lnSpc>
                <a:spcPct val="100000"/>
              </a:lnSpc>
              <a:spcBef>
                <a:spcPts val="100"/>
              </a:spcBef>
            </a:pPr>
            <a:r>
              <a:rPr sz="2800" b="1" spc="-40" dirty="0"/>
              <a:t>自编码器 </a:t>
            </a:r>
            <a:r>
              <a:rPr sz="2800" b="1" spc="-10" dirty="0">
                <a:latin typeface="Arial"/>
                <a:cs typeface="Arial"/>
              </a:rPr>
              <a:t>AutoEncoder</a:t>
            </a:r>
          </a:p>
        </p:txBody>
      </p:sp>
      <p:sp>
        <p:nvSpPr>
          <p:cNvPr id="3" name="object 3"/>
          <p:cNvSpPr txBox="1"/>
          <p:nvPr/>
        </p:nvSpPr>
        <p:spPr>
          <a:xfrm>
            <a:off x="314266" y="903732"/>
            <a:ext cx="11039475" cy="1397000"/>
          </a:xfrm>
          <a:prstGeom prst="rect">
            <a:avLst/>
          </a:prstGeom>
        </p:spPr>
        <p:txBody>
          <a:bodyPr vert="horz" wrap="square" lIns="0" tIns="12700" rIns="0" bIns="0" rtlCol="0">
            <a:spAutoFit/>
          </a:bodyPr>
          <a:lstStyle/>
          <a:p>
            <a:pPr marL="12700" marR="5080">
              <a:lnSpc>
                <a:spcPct val="150000"/>
              </a:lnSpc>
              <a:spcBef>
                <a:spcPts val="100"/>
              </a:spcBef>
            </a:pPr>
            <a:r>
              <a:rPr sz="2000" b="1" dirty="0">
                <a:solidFill>
                  <a:srgbClr val="C00000"/>
                </a:solidFill>
                <a:latin typeface="Microsoft YaHei"/>
                <a:cs typeface="Microsoft YaHei"/>
              </a:rPr>
              <a:t>自编码器</a:t>
            </a:r>
            <a:r>
              <a:rPr sz="2000" b="1" spc="-20" dirty="0">
                <a:solidFill>
                  <a:srgbClr val="C00000"/>
                </a:solidFill>
                <a:latin typeface="Microsoft YaHei"/>
                <a:cs typeface="Microsoft YaHei"/>
              </a:rPr>
              <a:t>（</a:t>
            </a:r>
            <a:r>
              <a:rPr sz="2000" b="1" spc="-20" dirty="0">
                <a:solidFill>
                  <a:srgbClr val="C00000"/>
                </a:solidFill>
                <a:latin typeface="Arial"/>
                <a:cs typeface="Arial"/>
              </a:rPr>
              <a:t>autoencoder</a:t>
            </a:r>
            <a:r>
              <a:rPr sz="2000" b="1" spc="-35" dirty="0">
                <a:solidFill>
                  <a:srgbClr val="C00000"/>
                </a:solidFill>
                <a:latin typeface="Arial"/>
                <a:cs typeface="Arial"/>
              </a:rPr>
              <a:t>, </a:t>
            </a:r>
            <a:r>
              <a:rPr sz="2000" b="1" spc="-10" dirty="0">
                <a:solidFill>
                  <a:srgbClr val="C00000"/>
                </a:solidFill>
                <a:latin typeface="Arial"/>
                <a:cs typeface="Arial"/>
              </a:rPr>
              <a:t>AE</a:t>
            </a:r>
            <a:r>
              <a:rPr sz="2000" b="1" spc="-10" dirty="0">
                <a:solidFill>
                  <a:srgbClr val="C00000"/>
                </a:solidFill>
                <a:latin typeface="Microsoft YaHei"/>
                <a:cs typeface="Microsoft YaHei"/>
              </a:rPr>
              <a:t>）</a:t>
            </a:r>
            <a:r>
              <a:rPr sz="2000" dirty="0">
                <a:latin typeface="Microsoft YaHei"/>
                <a:cs typeface="Microsoft YaHei"/>
              </a:rPr>
              <a:t>是一类在半监督学习和非监督学习中使用的人工神经网络</a:t>
            </a:r>
            <a:r>
              <a:rPr sz="2000" spc="-10" dirty="0">
                <a:latin typeface="Microsoft YaHei"/>
                <a:cs typeface="Microsoft YaHei"/>
              </a:rPr>
              <a:t>（</a:t>
            </a:r>
            <a:r>
              <a:rPr sz="2000" spc="-10" dirty="0">
                <a:latin typeface="Arial"/>
                <a:cs typeface="Arial"/>
              </a:rPr>
              <a:t>Artificial </a:t>
            </a:r>
            <a:r>
              <a:rPr sz="2000" dirty="0">
                <a:latin typeface="Arial"/>
                <a:cs typeface="Arial"/>
              </a:rPr>
              <a:t>Neural </a:t>
            </a:r>
            <a:r>
              <a:rPr sz="2000" spc="-10" dirty="0">
                <a:latin typeface="Arial"/>
                <a:cs typeface="Arial"/>
              </a:rPr>
              <a:t>Networks,</a:t>
            </a:r>
            <a:r>
              <a:rPr sz="2000" spc="-120" dirty="0">
                <a:latin typeface="Arial"/>
                <a:cs typeface="Arial"/>
              </a:rPr>
              <a:t> </a:t>
            </a:r>
            <a:r>
              <a:rPr sz="2000" spc="-10" dirty="0">
                <a:latin typeface="Arial"/>
                <a:cs typeface="Arial"/>
              </a:rPr>
              <a:t>ANNs</a:t>
            </a:r>
            <a:r>
              <a:rPr sz="2000" spc="-10" dirty="0">
                <a:latin typeface="Microsoft YaHei"/>
                <a:cs typeface="Microsoft YaHei"/>
              </a:rPr>
              <a:t>），</a:t>
            </a:r>
            <a:r>
              <a:rPr sz="2000" spc="-5" dirty="0">
                <a:latin typeface="Microsoft YaHei"/>
                <a:cs typeface="Microsoft YaHei"/>
              </a:rPr>
              <a:t>其功能是通过将输入信息作为学习目标，对输入信息进行表征学习</a:t>
            </a:r>
            <a:endParaRPr sz="2000">
              <a:latin typeface="Microsoft YaHei"/>
              <a:cs typeface="Microsoft YaHei"/>
            </a:endParaRPr>
          </a:p>
          <a:p>
            <a:pPr marL="12700">
              <a:lnSpc>
                <a:spcPct val="100000"/>
              </a:lnSpc>
              <a:spcBef>
                <a:spcPts val="1200"/>
              </a:spcBef>
            </a:pPr>
            <a:r>
              <a:rPr sz="2000" dirty="0">
                <a:latin typeface="Microsoft YaHei"/>
                <a:cs typeface="Microsoft YaHei"/>
              </a:rPr>
              <a:t>（</a:t>
            </a:r>
            <a:r>
              <a:rPr sz="2000" dirty="0">
                <a:latin typeface="Arial"/>
                <a:cs typeface="Arial"/>
              </a:rPr>
              <a:t>representation</a:t>
            </a:r>
            <a:r>
              <a:rPr sz="2000" spc="-140" dirty="0">
                <a:latin typeface="Arial"/>
                <a:cs typeface="Arial"/>
              </a:rPr>
              <a:t> </a:t>
            </a:r>
            <a:r>
              <a:rPr sz="2000" spc="-10" dirty="0">
                <a:latin typeface="Arial"/>
                <a:cs typeface="Arial"/>
              </a:rPr>
              <a:t>learning</a:t>
            </a:r>
            <a:r>
              <a:rPr sz="2000" spc="-10" dirty="0">
                <a:latin typeface="Microsoft YaHei"/>
                <a:cs typeface="Microsoft YaHei"/>
              </a:rPr>
              <a:t>）</a:t>
            </a:r>
            <a:endParaRPr sz="2000">
              <a:latin typeface="Microsoft YaHei"/>
              <a:cs typeface="Microsoft YaHei"/>
            </a:endParaRPr>
          </a:p>
        </p:txBody>
      </p:sp>
      <p:pic>
        <p:nvPicPr>
          <p:cNvPr id="4" name="object 4"/>
          <p:cNvPicPr/>
          <p:nvPr/>
        </p:nvPicPr>
        <p:blipFill>
          <a:blip r:embed="rId2" cstate="print"/>
          <a:stretch>
            <a:fillRect/>
          </a:stretch>
        </p:blipFill>
        <p:spPr>
          <a:xfrm>
            <a:off x="1489363" y="2454628"/>
            <a:ext cx="9143998" cy="2832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8647" y="6583171"/>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Arial"/>
                <a:cs typeface="Arial"/>
              </a:rPr>
              <a:t>3</a:t>
            </a:r>
            <a:endParaRPr sz="1200">
              <a:latin typeface="Arial"/>
              <a:cs typeface="Arial"/>
            </a:endParaRPr>
          </a:p>
        </p:txBody>
      </p:sp>
      <p:sp>
        <p:nvSpPr>
          <p:cNvPr id="3" name="object 3"/>
          <p:cNvSpPr txBox="1">
            <a:spLocks noGrp="1"/>
          </p:cNvSpPr>
          <p:nvPr>
            <p:ph type="title" idx="4294967295"/>
          </p:nvPr>
        </p:nvSpPr>
        <p:spPr>
          <a:xfrm>
            <a:off x="990600" y="128359"/>
            <a:ext cx="3352800" cy="443711"/>
          </a:xfrm>
          <a:prstGeom prst="rect">
            <a:avLst/>
          </a:prstGeom>
        </p:spPr>
        <p:txBody>
          <a:bodyPr vert="horz" wrap="square" lIns="0" tIns="12700" rIns="0" bIns="0" rtlCol="0">
            <a:spAutoFit/>
          </a:bodyPr>
          <a:lstStyle/>
          <a:p>
            <a:pPr marL="12700">
              <a:lnSpc>
                <a:spcPct val="100000"/>
              </a:lnSpc>
              <a:spcBef>
                <a:spcPts val="100"/>
              </a:spcBef>
            </a:pPr>
            <a:r>
              <a:rPr sz="2800" b="1" spc="-10" dirty="0"/>
              <a:t>机器学习分类</a:t>
            </a:r>
          </a:p>
        </p:txBody>
      </p:sp>
      <p:pic>
        <p:nvPicPr>
          <p:cNvPr id="4" name="object 4"/>
          <p:cNvPicPr/>
          <p:nvPr/>
        </p:nvPicPr>
        <p:blipFill>
          <a:blip r:embed="rId2" cstate="print"/>
          <a:stretch>
            <a:fillRect/>
          </a:stretch>
        </p:blipFill>
        <p:spPr>
          <a:xfrm>
            <a:off x="1814943" y="699421"/>
            <a:ext cx="8451273" cy="5718694"/>
          </a:xfrm>
          <a:prstGeom prst="rect">
            <a:avLst/>
          </a:prstGeom>
        </p:spPr>
      </p:pic>
      <p:sp>
        <p:nvSpPr>
          <p:cNvPr id="5" name="object 5"/>
          <p:cNvSpPr txBox="1"/>
          <p:nvPr/>
        </p:nvSpPr>
        <p:spPr>
          <a:xfrm>
            <a:off x="286557" y="6202171"/>
            <a:ext cx="8674100" cy="565150"/>
          </a:xfrm>
          <a:prstGeom prst="rect">
            <a:avLst/>
          </a:prstGeom>
        </p:spPr>
        <p:txBody>
          <a:bodyPr vert="horz" wrap="square" lIns="0" tIns="28575" rIns="0" bIns="0" rtlCol="0">
            <a:spAutoFit/>
          </a:bodyPr>
          <a:lstStyle/>
          <a:p>
            <a:pPr marL="12700" marR="5080">
              <a:lnSpc>
                <a:spcPts val="2090"/>
              </a:lnSpc>
              <a:spcBef>
                <a:spcPts val="225"/>
              </a:spcBef>
            </a:pPr>
            <a:r>
              <a:rPr sz="1800" dirty="0">
                <a:solidFill>
                  <a:srgbClr val="7F7F7F"/>
                </a:solidFill>
                <a:latin typeface="Arial"/>
                <a:cs typeface="Arial"/>
              </a:rPr>
              <a:t>Source:</a:t>
            </a:r>
            <a:r>
              <a:rPr sz="1800" spc="325" dirty="0">
                <a:solidFill>
                  <a:srgbClr val="7F7F7F"/>
                </a:solidFill>
                <a:latin typeface="Arial"/>
                <a:cs typeface="Arial"/>
              </a:rPr>
              <a:t> </a:t>
            </a:r>
            <a:r>
              <a:rPr sz="1800" spc="-10" dirty="0">
                <a:solidFill>
                  <a:srgbClr val="7F7F7F"/>
                </a:solidFill>
                <a:latin typeface="Arial"/>
                <a:cs typeface="Arial"/>
              </a:rPr>
              <a:t>https://towardsdatascience.com/coding-deep-learning-for-beginners-types-</a:t>
            </a:r>
            <a:r>
              <a:rPr sz="1800" spc="-25" dirty="0">
                <a:solidFill>
                  <a:srgbClr val="7F7F7F"/>
                </a:solidFill>
                <a:latin typeface="Arial"/>
                <a:cs typeface="Arial"/>
              </a:rPr>
              <a:t>of- </a:t>
            </a:r>
            <a:r>
              <a:rPr sz="1800" spc="-10" dirty="0">
                <a:solidFill>
                  <a:srgbClr val="7F7F7F"/>
                </a:solidFill>
                <a:latin typeface="Arial"/>
                <a:cs typeface="Arial"/>
              </a:rPr>
              <a:t>machine-learning-b9e651e1ed9d</a:t>
            </a:r>
            <a:endParaRPr sz="18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4297045" cy="443711"/>
          </a:xfrm>
          <a:prstGeom prst="rect">
            <a:avLst/>
          </a:prstGeom>
        </p:spPr>
        <p:txBody>
          <a:bodyPr vert="horz" wrap="square" lIns="0" tIns="12700" rIns="0" bIns="0" rtlCol="0">
            <a:spAutoFit/>
          </a:bodyPr>
          <a:lstStyle/>
          <a:p>
            <a:pPr marL="12700">
              <a:lnSpc>
                <a:spcPct val="100000"/>
              </a:lnSpc>
              <a:spcBef>
                <a:spcPts val="100"/>
              </a:spcBef>
            </a:pPr>
            <a:r>
              <a:rPr sz="2800" b="1" spc="-40" dirty="0"/>
              <a:t>自编码器 </a:t>
            </a:r>
            <a:r>
              <a:rPr sz="2800" b="1" spc="-10" dirty="0">
                <a:latin typeface="Arial"/>
                <a:cs typeface="Arial"/>
              </a:rPr>
              <a:t>AutoEncoder</a:t>
            </a:r>
          </a:p>
        </p:txBody>
      </p:sp>
      <p:sp>
        <p:nvSpPr>
          <p:cNvPr id="3" name="object 3"/>
          <p:cNvSpPr txBox="1"/>
          <p:nvPr/>
        </p:nvSpPr>
        <p:spPr>
          <a:xfrm>
            <a:off x="314267" y="1056132"/>
            <a:ext cx="104140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C00000"/>
                </a:solidFill>
                <a:latin typeface="Microsoft YaHei"/>
                <a:cs typeface="Microsoft YaHei"/>
              </a:rPr>
              <a:t>图像去噪</a:t>
            </a:r>
            <a:endParaRPr sz="2000">
              <a:latin typeface="Microsoft YaHei"/>
              <a:cs typeface="Microsoft YaHei"/>
            </a:endParaRPr>
          </a:p>
        </p:txBody>
      </p:sp>
      <p:grpSp>
        <p:nvGrpSpPr>
          <p:cNvPr id="4" name="object 4"/>
          <p:cNvGrpSpPr/>
          <p:nvPr/>
        </p:nvGrpSpPr>
        <p:grpSpPr>
          <a:xfrm>
            <a:off x="1704108" y="854386"/>
            <a:ext cx="7343140" cy="5752465"/>
            <a:chOff x="1704108" y="854386"/>
            <a:chExt cx="7343140" cy="5752465"/>
          </a:xfrm>
        </p:grpSpPr>
        <p:pic>
          <p:nvPicPr>
            <p:cNvPr id="5" name="object 5"/>
            <p:cNvPicPr/>
            <p:nvPr/>
          </p:nvPicPr>
          <p:blipFill>
            <a:blip r:embed="rId2" cstate="print"/>
            <a:stretch>
              <a:fillRect/>
            </a:stretch>
          </p:blipFill>
          <p:spPr>
            <a:xfrm>
              <a:off x="1704108" y="854386"/>
              <a:ext cx="7342908" cy="2621417"/>
            </a:xfrm>
            <a:prstGeom prst="rect">
              <a:avLst/>
            </a:prstGeom>
          </p:spPr>
        </p:pic>
        <p:pic>
          <p:nvPicPr>
            <p:cNvPr id="6" name="object 6"/>
            <p:cNvPicPr/>
            <p:nvPr/>
          </p:nvPicPr>
          <p:blipFill>
            <a:blip r:embed="rId3" cstate="print"/>
            <a:stretch>
              <a:fillRect/>
            </a:stretch>
          </p:blipFill>
          <p:spPr>
            <a:xfrm>
              <a:off x="1704108" y="3555598"/>
              <a:ext cx="6649716" cy="3051046"/>
            </a:xfrm>
            <a:prstGeom prst="rect">
              <a:avLst/>
            </a:prstGeom>
          </p:spPr>
        </p:pic>
      </p:grpSp>
      <p:sp>
        <p:nvSpPr>
          <p:cNvPr id="7" name="object 7"/>
          <p:cNvSpPr txBox="1"/>
          <p:nvPr/>
        </p:nvSpPr>
        <p:spPr>
          <a:xfrm>
            <a:off x="314267" y="4155948"/>
            <a:ext cx="104140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C00000"/>
                </a:solidFill>
                <a:latin typeface="Microsoft YaHei"/>
                <a:cs typeface="Microsoft YaHei"/>
              </a:rPr>
              <a:t>异常检测</a:t>
            </a:r>
            <a:endParaRPr sz="2000">
              <a:latin typeface="Microsoft YaHei"/>
              <a:cs typeface="Microsoft YaHe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3" y="0"/>
            <a:ext cx="12189460" cy="6858000"/>
            <a:chOff x="1523" y="0"/>
            <a:chExt cx="12189460" cy="6858000"/>
          </a:xfrm>
        </p:grpSpPr>
        <p:pic>
          <p:nvPicPr>
            <p:cNvPr id="3" name="object 3"/>
            <p:cNvPicPr/>
            <p:nvPr/>
          </p:nvPicPr>
          <p:blipFill>
            <a:blip r:embed="rId2" cstate="print"/>
            <a:stretch>
              <a:fillRect/>
            </a:stretch>
          </p:blipFill>
          <p:spPr>
            <a:xfrm>
              <a:off x="1523" y="0"/>
              <a:ext cx="12188950" cy="6857999"/>
            </a:xfrm>
            <a:prstGeom prst="rect">
              <a:avLst/>
            </a:prstGeom>
          </p:spPr>
        </p:pic>
        <p:pic>
          <p:nvPicPr>
            <p:cNvPr id="4" name="object 4"/>
            <p:cNvPicPr/>
            <p:nvPr/>
          </p:nvPicPr>
          <p:blipFill>
            <a:blip r:embed="rId3" cstate="print"/>
            <a:stretch>
              <a:fillRect/>
            </a:stretch>
          </p:blipFill>
          <p:spPr>
            <a:xfrm>
              <a:off x="280415" y="2429256"/>
              <a:ext cx="4224528" cy="1545336"/>
            </a:xfrm>
            <a:prstGeom prst="rect">
              <a:avLst/>
            </a:prstGeom>
          </p:spPr>
        </p:pic>
        <p:pic>
          <p:nvPicPr>
            <p:cNvPr id="5" name="object 5"/>
            <p:cNvPicPr/>
            <p:nvPr/>
          </p:nvPicPr>
          <p:blipFill>
            <a:blip r:embed="rId4" cstate="print"/>
            <a:stretch>
              <a:fillRect/>
            </a:stretch>
          </p:blipFill>
          <p:spPr>
            <a:xfrm>
              <a:off x="4986527" y="4901184"/>
              <a:ext cx="7181088" cy="1956816"/>
            </a:xfrm>
            <a:prstGeom prst="rect">
              <a:avLst/>
            </a:prstGeom>
          </p:spPr>
        </p:pic>
        <p:sp>
          <p:nvSpPr>
            <p:cNvPr id="6" name="object 6"/>
            <p:cNvSpPr/>
            <p:nvPr/>
          </p:nvSpPr>
          <p:spPr>
            <a:xfrm>
              <a:off x="304799" y="3828315"/>
              <a:ext cx="4122420" cy="90170"/>
            </a:xfrm>
            <a:custGeom>
              <a:avLst/>
              <a:gdLst/>
              <a:ahLst/>
              <a:cxnLst/>
              <a:rect l="l" t="t" r="r" b="b"/>
              <a:pathLst>
                <a:path w="4122420" h="90170">
                  <a:moveTo>
                    <a:pt x="4122058" y="0"/>
                  </a:moveTo>
                  <a:lnTo>
                    <a:pt x="0" y="0"/>
                  </a:lnTo>
                  <a:lnTo>
                    <a:pt x="0" y="89999"/>
                  </a:lnTo>
                  <a:lnTo>
                    <a:pt x="4122058" y="89999"/>
                  </a:lnTo>
                  <a:lnTo>
                    <a:pt x="4122058" y="0"/>
                  </a:lnTo>
                  <a:close/>
                </a:path>
              </a:pathLst>
            </a:custGeom>
            <a:solidFill>
              <a:srgbClr val="C8161E"/>
            </a:solidFill>
          </p:spPr>
          <p:txBody>
            <a:bodyPr wrap="square" lIns="0" tIns="0" rIns="0" bIns="0" rtlCol="0"/>
            <a:lstStyle/>
            <a:p>
              <a:endParaRPr/>
            </a:p>
          </p:txBody>
        </p:sp>
        <p:sp>
          <p:nvSpPr>
            <p:cNvPr id="7" name="object 7"/>
            <p:cNvSpPr/>
            <p:nvPr/>
          </p:nvSpPr>
          <p:spPr>
            <a:xfrm>
              <a:off x="4897923" y="0"/>
              <a:ext cx="90170" cy="6858000"/>
            </a:xfrm>
            <a:custGeom>
              <a:avLst/>
              <a:gdLst/>
              <a:ahLst/>
              <a:cxnLst/>
              <a:rect l="l" t="t" r="r" b="b"/>
              <a:pathLst>
                <a:path w="90170" h="6858000">
                  <a:moveTo>
                    <a:pt x="89999" y="0"/>
                  </a:moveTo>
                  <a:lnTo>
                    <a:pt x="0" y="0"/>
                  </a:lnTo>
                  <a:lnTo>
                    <a:pt x="0" y="6858000"/>
                  </a:lnTo>
                  <a:lnTo>
                    <a:pt x="89999" y="6858000"/>
                  </a:lnTo>
                  <a:lnTo>
                    <a:pt x="89999" y="0"/>
                  </a:lnTo>
                  <a:close/>
                </a:path>
              </a:pathLst>
            </a:custGeom>
            <a:solidFill>
              <a:srgbClr val="A5A5A5"/>
            </a:solidFill>
          </p:spPr>
          <p:txBody>
            <a:bodyPr wrap="square" lIns="0" tIns="0" rIns="0" bIns="0" rtlCol="0"/>
            <a:lstStyle/>
            <a:p>
              <a:endParaRPr/>
            </a:p>
          </p:txBody>
        </p:sp>
        <p:pic>
          <p:nvPicPr>
            <p:cNvPr id="8" name="object 8"/>
            <p:cNvPicPr/>
            <p:nvPr/>
          </p:nvPicPr>
          <p:blipFill>
            <a:blip r:embed="rId5" cstate="print"/>
            <a:stretch>
              <a:fillRect/>
            </a:stretch>
          </p:blipFill>
          <p:spPr>
            <a:xfrm>
              <a:off x="6339839" y="1298448"/>
              <a:ext cx="5193792" cy="822960"/>
            </a:xfrm>
            <a:prstGeom prst="rect">
              <a:avLst/>
            </a:prstGeom>
          </p:spPr>
        </p:pic>
        <p:pic>
          <p:nvPicPr>
            <p:cNvPr id="9" name="object 9"/>
            <p:cNvPicPr/>
            <p:nvPr/>
          </p:nvPicPr>
          <p:blipFill>
            <a:blip r:embed="rId6" cstate="print"/>
            <a:stretch>
              <a:fillRect/>
            </a:stretch>
          </p:blipFill>
          <p:spPr>
            <a:xfrm>
              <a:off x="7955280" y="1335023"/>
              <a:ext cx="1959864" cy="862584"/>
            </a:xfrm>
            <a:prstGeom prst="rect">
              <a:avLst/>
            </a:prstGeom>
          </p:spPr>
        </p:pic>
      </p:grpSp>
      <p:sp>
        <p:nvSpPr>
          <p:cNvPr id="10" name="object 10"/>
          <p:cNvSpPr txBox="1"/>
          <p:nvPr/>
        </p:nvSpPr>
        <p:spPr>
          <a:xfrm>
            <a:off x="6363741" y="1322838"/>
            <a:ext cx="5090795" cy="720090"/>
          </a:xfrm>
          <a:prstGeom prst="rect">
            <a:avLst/>
          </a:prstGeom>
          <a:solidFill>
            <a:srgbClr val="FFFFFF"/>
          </a:solidFill>
        </p:spPr>
        <p:txBody>
          <a:bodyPr vert="horz" wrap="square" lIns="0" tIns="134620" rIns="0" bIns="0" rtlCol="0">
            <a:spAutoFit/>
          </a:bodyPr>
          <a:lstStyle/>
          <a:p>
            <a:pPr algn="ctr">
              <a:lnSpc>
                <a:spcPct val="100000"/>
              </a:lnSpc>
              <a:spcBef>
                <a:spcPts val="1060"/>
              </a:spcBef>
            </a:pPr>
            <a:r>
              <a:rPr sz="2800" b="1" spc="-15" dirty="0">
                <a:solidFill>
                  <a:srgbClr val="44546A"/>
                </a:solidFill>
                <a:latin typeface="Microsoft YaHei"/>
                <a:cs typeface="Microsoft YaHei"/>
              </a:rPr>
              <a:t>监督学习</a:t>
            </a:r>
            <a:endParaRPr sz="2800">
              <a:latin typeface="Microsoft YaHei"/>
              <a:cs typeface="Microsoft YaHei"/>
            </a:endParaRPr>
          </a:p>
        </p:txBody>
      </p:sp>
      <p:grpSp>
        <p:nvGrpSpPr>
          <p:cNvPr id="11" name="object 11"/>
          <p:cNvGrpSpPr/>
          <p:nvPr/>
        </p:nvGrpSpPr>
        <p:grpSpPr>
          <a:xfrm>
            <a:off x="5407152" y="1292352"/>
            <a:ext cx="826135" cy="951230"/>
            <a:chOff x="5407152" y="1292352"/>
            <a:chExt cx="826135" cy="951230"/>
          </a:xfrm>
        </p:grpSpPr>
        <p:pic>
          <p:nvPicPr>
            <p:cNvPr id="12" name="object 12"/>
            <p:cNvPicPr/>
            <p:nvPr/>
          </p:nvPicPr>
          <p:blipFill>
            <a:blip r:embed="rId7" cstate="print"/>
            <a:stretch>
              <a:fillRect/>
            </a:stretch>
          </p:blipFill>
          <p:spPr>
            <a:xfrm>
              <a:off x="5407152" y="1298448"/>
              <a:ext cx="826008" cy="822960"/>
            </a:xfrm>
            <a:prstGeom prst="rect">
              <a:avLst/>
            </a:prstGeom>
          </p:spPr>
        </p:pic>
        <p:pic>
          <p:nvPicPr>
            <p:cNvPr id="13" name="object 13"/>
            <p:cNvPicPr/>
            <p:nvPr/>
          </p:nvPicPr>
          <p:blipFill>
            <a:blip r:embed="rId8" cstate="print"/>
            <a:stretch>
              <a:fillRect/>
            </a:stretch>
          </p:blipFill>
          <p:spPr>
            <a:xfrm>
              <a:off x="5413248" y="1292352"/>
              <a:ext cx="813815" cy="950976"/>
            </a:xfrm>
            <a:prstGeom prst="rect">
              <a:avLst/>
            </a:prstGeom>
          </p:spPr>
        </p:pic>
      </p:grpSp>
      <p:sp>
        <p:nvSpPr>
          <p:cNvPr id="14" name="object 14"/>
          <p:cNvSpPr txBox="1"/>
          <p:nvPr/>
        </p:nvSpPr>
        <p:spPr>
          <a:xfrm>
            <a:off x="5433466" y="1322838"/>
            <a:ext cx="720090" cy="630555"/>
          </a:xfrm>
          <a:prstGeom prst="rect">
            <a:avLst/>
          </a:prstGeom>
          <a:solidFill>
            <a:srgbClr val="44546A"/>
          </a:solidFill>
        </p:spPr>
        <p:txBody>
          <a:bodyPr vert="horz" wrap="square" lIns="0" tIns="102235" rIns="0" bIns="0" rtlCol="0">
            <a:spAutoFit/>
          </a:bodyPr>
          <a:lstStyle/>
          <a:p>
            <a:pPr algn="ctr">
              <a:lnSpc>
                <a:spcPct val="100000"/>
              </a:lnSpc>
              <a:spcBef>
                <a:spcPts val="805"/>
              </a:spcBef>
            </a:pPr>
            <a:r>
              <a:rPr sz="3200" b="1" spc="-50" dirty="0">
                <a:solidFill>
                  <a:srgbClr val="FFFFFF"/>
                </a:solidFill>
                <a:latin typeface="Arial"/>
                <a:cs typeface="Arial"/>
              </a:rPr>
              <a:t>1</a:t>
            </a:r>
            <a:endParaRPr sz="3200">
              <a:latin typeface="Arial"/>
              <a:cs typeface="Arial"/>
            </a:endParaRPr>
          </a:p>
        </p:txBody>
      </p:sp>
      <p:grpSp>
        <p:nvGrpSpPr>
          <p:cNvPr id="15" name="object 15"/>
          <p:cNvGrpSpPr/>
          <p:nvPr/>
        </p:nvGrpSpPr>
        <p:grpSpPr>
          <a:xfrm>
            <a:off x="5407152" y="1952838"/>
            <a:ext cx="826135" cy="1369695"/>
            <a:chOff x="5407152" y="1952838"/>
            <a:chExt cx="826135" cy="1369695"/>
          </a:xfrm>
        </p:grpSpPr>
        <p:sp>
          <p:nvSpPr>
            <p:cNvPr id="16" name="object 16"/>
            <p:cNvSpPr/>
            <p:nvPr/>
          </p:nvSpPr>
          <p:spPr>
            <a:xfrm>
              <a:off x="5433466" y="1952838"/>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17" name="object 17"/>
            <p:cNvPicPr/>
            <p:nvPr/>
          </p:nvPicPr>
          <p:blipFill>
            <a:blip r:embed="rId9" cstate="print"/>
            <a:stretch>
              <a:fillRect/>
            </a:stretch>
          </p:blipFill>
          <p:spPr>
            <a:xfrm>
              <a:off x="5407152" y="2377440"/>
              <a:ext cx="826008" cy="826008"/>
            </a:xfrm>
            <a:prstGeom prst="rect">
              <a:avLst/>
            </a:prstGeom>
          </p:spPr>
        </p:pic>
        <p:pic>
          <p:nvPicPr>
            <p:cNvPr id="18" name="object 18"/>
            <p:cNvPicPr/>
            <p:nvPr/>
          </p:nvPicPr>
          <p:blipFill>
            <a:blip r:embed="rId10" cstate="print"/>
            <a:stretch>
              <a:fillRect/>
            </a:stretch>
          </p:blipFill>
          <p:spPr>
            <a:xfrm>
              <a:off x="5413248" y="2374391"/>
              <a:ext cx="813815" cy="947927"/>
            </a:xfrm>
            <a:prstGeom prst="rect">
              <a:avLst/>
            </a:prstGeom>
          </p:spPr>
        </p:pic>
      </p:grpSp>
      <p:sp>
        <p:nvSpPr>
          <p:cNvPr id="19" name="object 19"/>
          <p:cNvSpPr txBox="1"/>
          <p:nvPr/>
        </p:nvSpPr>
        <p:spPr>
          <a:xfrm>
            <a:off x="5433466" y="2402838"/>
            <a:ext cx="720090" cy="630555"/>
          </a:xfrm>
          <a:prstGeom prst="rect">
            <a:avLst/>
          </a:prstGeom>
          <a:solidFill>
            <a:srgbClr val="44546A"/>
          </a:solidFill>
        </p:spPr>
        <p:txBody>
          <a:bodyPr vert="horz" wrap="square" lIns="0" tIns="104775" rIns="0" bIns="0" rtlCol="0">
            <a:spAutoFit/>
          </a:bodyPr>
          <a:lstStyle/>
          <a:p>
            <a:pPr algn="ctr">
              <a:lnSpc>
                <a:spcPct val="100000"/>
              </a:lnSpc>
              <a:spcBef>
                <a:spcPts val="825"/>
              </a:spcBef>
            </a:pPr>
            <a:r>
              <a:rPr sz="3200" b="1" spc="-50" dirty="0">
                <a:solidFill>
                  <a:srgbClr val="FFFFFF"/>
                </a:solidFill>
                <a:latin typeface="Arial"/>
                <a:cs typeface="Arial"/>
              </a:rPr>
              <a:t>2</a:t>
            </a:r>
            <a:endParaRPr sz="3200">
              <a:latin typeface="Arial"/>
              <a:cs typeface="Arial"/>
            </a:endParaRPr>
          </a:p>
        </p:txBody>
      </p:sp>
      <p:grpSp>
        <p:nvGrpSpPr>
          <p:cNvPr id="20" name="object 20"/>
          <p:cNvGrpSpPr/>
          <p:nvPr/>
        </p:nvGrpSpPr>
        <p:grpSpPr>
          <a:xfrm>
            <a:off x="5433466" y="2377439"/>
            <a:ext cx="6100445" cy="899160"/>
            <a:chOff x="5433466" y="2377439"/>
            <a:chExt cx="6100445" cy="899160"/>
          </a:xfrm>
        </p:grpSpPr>
        <p:sp>
          <p:nvSpPr>
            <p:cNvPr id="21" name="object 21"/>
            <p:cNvSpPr/>
            <p:nvPr/>
          </p:nvSpPr>
          <p:spPr>
            <a:xfrm>
              <a:off x="5433466" y="3032838"/>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2" name="object 22"/>
            <p:cNvPicPr/>
            <p:nvPr/>
          </p:nvPicPr>
          <p:blipFill>
            <a:blip r:embed="rId11" cstate="print"/>
            <a:stretch>
              <a:fillRect/>
            </a:stretch>
          </p:blipFill>
          <p:spPr>
            <a:xfrm>
              <a:off x="6339839" y="2377439"/>
              <a:ext cx="5193792" cy="826008"/>
            </a:xfrm>
            <a:prstGeom prst="rect">
              <a:avLst/>
            </a:prstGeom>
          </p:spPr>
        </p:pic>
        <p:pic>
          <p:nvPicPr>
            <p:cNvPr id="23" name="object 23"/>
            <p:cNvPicPr/>
            <p:nvPr/>
          </p:nvPicPr>
          <p:blipFill>
            <a:blip r:embed="rId12" cstate="print"/>
            <a:stretch>
              <a:fillRect/>
            </a:stretch>
          </p:blipFill>
          <p:spPr>
            <a:xfrm>
              <a:off x="7778495" y="2417063"/>
              <a:ext cx="2313431" cy="859536"/>
            </a:xfrm>
            <a:prstGeom prst="rect">
              <a:avLst/>
            </a:prstGeom>
          </p:spPr>
        </p:pic>
      </p:grpSp>
      <p:sp>
        <p:nvSpPr>
          <p:cNvPr id="24" name="object 24"/>
          <p:cNvSpPr txBox="1"/>
          <p:nvPr/>
        </p:nvSpPr>
        <p:spPr>
          <a:xfrm>
            <a:off x="6363741" y="2402838"/>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10" dirty="0">
                <a:solidFill>
                  <a:srgbClr val="44546A"/>
                </a:solidFill>
                <a:latin typeface="Microsoft YaHei"/>
                <a:cs typeface="Microsoft YaHei"/>
              </a:rPr>
              <a:t>无监督学习</a:t>
            </a:r>
            <a:endParaRPr sz="2800">
              <a:latin typeface="Microsoft YaHei"/>
              <a:cs typeface="Microsoft YaHei"/>
            </a:endParaRPr>
          </a:p>
        </p:txBody>
      </p:sp>
      <p:sp>
        <p:nvSpPr>
          <p:cNvPr id="25" name="object 25"/>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26" name="object 26"/>
          <p:cNvGrpSpPr/>
          <p:nvPr/>
        </p:nvGrpSpPr>
        <p:grpSpPr>
          <a:xfrm>
            <a:off x="5407152" y="3489959"/>
            <a:ext cx="826135" cy="948055"/>
            <a:chOff x="5407152" y="3489959"/>
            <a:chExt cx="826135" cy="948055"/>
          </a:xfrm>
        </p:grpSpPr>
        <p:pic>
          <p:nvPicPr>
            <p:cNvPr id="27" name="object 27"/>
            <p:cNvPicPr/>
            <p:nvPr/>
          </p:nvPicPr>
          <p:blipFill>
            <a:blip r:embed="rId13" cstate="print"/>
            <a:stretch>
              <a:fillRect/>
            </a:stretch>
          </p:blipFill>
          <p:spPr>
            <a:xfrm>
              <a:off x="5407152" y="3493007"/>
              <a:ext cx="826008" cy="826007"/>
            </a:xfrm>
            <a:prstGeom prst="rect">
              <a:avLst/>
            </a:prstGeom>
          </p:spPr>
        </p:pic>
        <p:pic>
          <p:nvPicPr>
            <p:cNvPr id="28" name="object 28"/>
            <p:cNvPicPr/>
            <p:nvPr/>
          </p:nvPicPr>
          <p:blipFill>
            <a:blip r:embed="rId14" cstate="print"/>
            <a:stretch>
              <a:fillRect/>
            </a:stretch>
          </p:blipFill>
          <p:spPr>
            <a:xfrm>
              <a:off x="5413248" y="3489959"/>
              <a:ext cx="813815" cy="947927"/>
            </a:xfrm>
            <a:prstGeom prst="rect">
              <a:avLst/>
            </a:prstGeom>
          </p:spPr>
        </p:pic>
      </p:grpSp>
      <p:sp>
        <p:nvSpPr>
          <p:cNvPr id="29" name="object 29"/>
          <p:cNvSpPr txBox="1"/>
          <p:nvPr/>
        </p:nvSpPr>
        <p:spPr>
          <a:xfrm>
            <a:off x="5433466" y="3519752"/>
            <a:ext cx="720090" cy="630555"/>
          </a:xfrm>
          <a:prstGeom prst="rect">
            <a:avLst/>
          </a:prstGeom>
          <a:solidFill>
            <a:srgbClr val="C00000"/>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3</a:t>
            </a:r>
            <a:endParaRPr sz="3200">
              <a:latin typeface="Arial"/>
              <a:cs typeface="Arial"/>
            </a:endParaRPr>
          </a:p>
        </p:txBody>
      </p:sp>
      <p:grpSp>
        <p:nvGrpSpPr>
          <p:cNvPr id="30" name="object 30"/>
          <p:cNvGrpSpPr/>
          <p:nvPr/>
        </p:nvGrpSpPr>
        <p:grpSpPr>
          <a:xfrm>
            <a:off x="5433466" y="3493008"/>
            <a:ext cx="6100445" cy="899160"/>
            <a:chOff x="5433466" y="3493008"/>
            <a:chExt cx="6100445" cy="899160"/>
          </a:xfrm>
        </p:grpSpPr>
        <p:sp>
          <p:nvSpPr>
            <p:cNvPr id="31" name="object 31"/>
            <p:cNvSpPr/>
            <p:nvPr/>
          </p:nvSpPr>
          <p:spPr>
            <a:xfrm>
              <a:off x="5433466" y="414975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2" name="object 32"/>
            <p:cNvPicPr/>
            <p:nvPr/>
          </p:nvPicPr>
          <p:blipFill>
            <a:blip r:embed="rId15" cstate="print"/>
            <a:stretch>
              <a:fillRect/>
            </a:stretch>
          </p:blipFill>
          <p:spPr>
            <a:xfrm>
              <a:off x="6339839" y="3493008"/>
              <a:ext cx="5193792" cy="826007"/>
            </a:xfrm>
            <a:prstGeom prst="rect">
              <a:avLst/>
            </a:prstGeom>
          </p:spPr>
        </p:pic>
        <p:pic>
          <p:nvPicPr>
            <p:cNvPr id="33" name="object 33"/>
            <p:cNvPicPr/>
            <p:nvPr/>
          </p:nvPicPr>
          <p:blipFill>
            <a:blip r:embed="rId16" cstate="print"/>
            <a:stretch>
              <a:fillRect/>
            </a:stretch>
          </p:blipFill>
          <p:spPr>
            <a:xfrm>
              <a:off x="7778495" y="3532632"/>
              <a:ext cx="2313431" cy="859536"/>
            </a:xfrm>
            <a:prstGeom prst="rect">
              <a:avLst/>
            </a:prstGeom>
          </p:spPr>
        </p:pic>
      </p:grpSp>
      <p:sp>
        <p:nvSpPr>
          <p:cNvPr id="34" name="object 34"/>
          <p:cNvSpPr txBox="1"/>
          <p:nvPr/>
        </p:nvSpPr>
        <p:spPr>
          <a:xfrm>
            <a:off x="6363741" y="3519752"/>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C00000"/>
                </a:solidFill>
                <a:latin typeface="Microsoft YaHei"/>
                <a:cs typeface="Microsoft YaHei"/>
              </a:rPr>
              <a:t>弱监督学习</a:t>
            </a:r>
            <a:endParaRPr sz="2800">
              <a:latin typeface="Microsoft YaHei"/>
              <a:cs typeface="Microsoft YaHe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057400" cy="443711"/>
          </a:xfrm>
          <a:prstGeom prst="rect">
            <a:avLst/>
          </a:prstGeom>
        </p:spPr>
        <p:txBody>
          <a:bodyPr vert="horz" wrap="square" lIns="0" tIns="12700" rIns="0" bIns="0" rtlCol="0">
            <a:spAutoFit/>
          </a:bodyPr>
          <a:lstStyle/>
          <a:p>
            <a:pPr marL="12700">
              <a:lnSpc>
                <a:spcPct val="100000"/>
              </a:lnSpc>
              <a:spcBef>
                <a:spcPts val="100"/>
              </a:spcBef>
            </a:pPr>
            <a:r>
              <a:rPr sz="2800" b="1" spc="-10" dirty="0"/>
              <a:t>弱监督学习</a:t>
            </a:r>
          </a:p>
        </p:txBody>
      </p:sp>
      <p:pic>
        <p:nvPicPr>
          <p:cNvPr id="3" name="object 3"/>
          <p:cNvPicPr/>
          <p:nvPr/>
        </p:nvPicPr>
        <p:blipFill>
          <a:blip r:embed="rId2" cstate="print"/>
          <a:stretch>
            <a:fillRect/>
          </a:stretch>
        </p:blipFill>
        <p:spPr>
          <a:xfrm>
            <a:off x="1075350" y="852053"/>
            <a:ext cx="9774618" cy="549822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迁移学习</a:t>
            </a:r>
          </a:p>
        </p:txBody>
      </p:sp>
      <p:sp>
        <p:nvSpPr>
          <p:cNvPr id="3" name="object 3"/>
          <p:cNvSpPr txBox="1"/>
          <p:nvPr/>
        </p:nvSpPr>
        <p:spPr>
          <a:xfrm>
            <a:off x="411248" y="961644"/>
            <a:ext cx="3073400" cy="4597400"/>
          </a:xfrm>
          <a:prstGeom prst="rect">
            <a:avLst/>
          </a:prstGeom>
        </p:spPr>
        <p:txBody>
          <a:bodyPr vert="horz" wrap="square" lIns="0" tIns="12700" rIns="0" bIns="0" rtlCol="0">
            <a:spAutoFit/>
          </a:bodyPr>
          <a:lstStyle/>
          <a:p>
            <a:pPr marL="12700" marR="428625">
              <a:lnSpc>
                <a:spcPct val="150000"/>
              </a:lnSpc>
              <a:spcBef>
                <a:spcPts val="100"/>
              </a:spcBef>
            </a:pPr>
            <a:r>
              <a:rPr sz="2000" dirty="0">
                <a:latin typeface="Microsoft YaHei"/>
                <a:cs typeface="Microsoft YaHei"/>
              </a:rPr>
              <a:t>传统机器学习</a:t>
            </a:r>
            <a:r>
              <a:rPr sz="2000" spc="-10" dirty="0">
                <a:latin typeface="Arial"/>
                <a:cs typeface="Arial"/>
              </a:rPr>
              <a:t>(</a:t>
            </a:r>
            <a:r>
              <a:rPr sz="2000" spc="-15" dirty="0">
                <a:latin typeface="Microsoft YaHei"/>
                <a:cs typeface="Microsoft YaHei"/>
              </a:rPr>
              <a:t>主要指监</a:t>
            </a:r>
            <a:r>
              <a:rPr sz="2000" dirty="0">
                <a:latin typeface="Microsoft YaHei"/>
                <a:cs typeface="Microsoft YaHei"/>
              </a:rPr>
              <a:t>督学习</a:t>
            </a:r>
            <a:r>
              <a:rPr sz="2000" spc="-50" dirty="0">
                <a:latin typeface="Arial"/>
                <a:cs typeface="Arial"/>
              </a:rPr>
              <a:t>)</a:t>
            </a:r>
            <a:endParaRPr sz="2000">
              <a:latin typeface="Arial"/>
              <a:cs typeface="Arial"/>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基于同分布假设</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需要大量标注数据</a:t>
            </a:r>
            <a:endParaRPr sz="2000">
              <a:latin typeface="Microsoft YaHei"/>
              <a:cs typeface="Microsoft YaHei"/>
            </a:endParaRPr>
          </a:p>
          <a:p>
            <a:pPr marL="12700" marR="5080">
              <a:lnSpc>
                <a:spcPct val="150000"/>
              </a:lnSpc>
            </a:pPr>
            <a:r>
              <a:rPr sz="2000" spc="-5" dirty="0">
                <a:latin typeface="Microsoft YaHei"/>
                <a:cs typeface="Microsoft YaHei"/>
              </a:rPr>
              <a:t>然而实际使用过程中不同</a:t>
            </a:r>
            <a:r>
              <a:rPr sz="2000" spc="-50" dirty="0">
                <a:latin typeface="Microsoft YaHei"/>
                <a:cs typeface="Microsoft YaHei"/>
              </a:rPr>
              <a:t> </a:t>
            </a:r>
            <a:r>
              <a:rPr sz="2000" spc="-5" dirty="0">
                <a:latin typeface="Microsoft YaHei"/>
                <a:cs typeface="Microsoft YaHei"/>
              </a:rPr>
              <a:t>数据集可能存在一些问题，</a:t>
            </a:r>
            <a:r>
              <a:rPr sz="2000" spc="-25" dirty="0">
                <a:latin typeface="Microsoft YaHei"/>
                <a:cs typeface="Microsoft YaHei"/>
              </a:rPr>
              <a:t>比如</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数据分布差异</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标注数据、训练数据过</a:t>
            </a:r>
            <a:endParaRPr sz="2000">
              <a:latin typeface="Microsoft YaHei"/>
              <a:cs typeface="Microsoft YaHei"/>
            </a:endParaRPr>
          </a:p>
          <a:p>
            <a:pPr marL="298450">
              <a:lnSpc>
                <a:spcPct val="100000"/>
              </a:lnSpc>
              <a:spcBef>
                <a:spcPts val="1200"/>
              </a:spcBef>
            </a:pPr>
            <a:r>
              <a:rPr sz="2000" spc="-50" dirty="0">
                <a:latin typeface="Microsoft YaHei"/>
                <a:cs typeface="Microsoft YaHei"/>
              </a:rPr>
              <a:t>期</a:t>
            </a:r>
            <a:endParaRPr sz="2000">
              <a:latin typeface="Microsoft YaHei"/>
              <a:cs typeface="Microsoft YaHei"/>
            </a:endParaRPr>
          </a:p>
        </p:txBody>
      </p:sp>
      <p:pic>
        <p:nvPicPr>
          <p:cNvPr id="4" name="object 4"/>
          <p:cNvPicPr/>
          <p:nvPr/>
        </p:nvPicPr>
        <p:blipFill>
          <a:blip r:embed="rId2" cstate="print"/>
          <a:stretch>
            <a:fillRect/>
          </a:stretch>
        </p:blipFill>
        <p:spPr>
          <a:xfrm>
            <a:off x="3588861" y="1267689"/>
            <a:ext cx="8459321" cy="43226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迁移学习</a:t>
            </a:r>
          </a:p>
        </p:txBody>
      </p:sp>
      <p:grpSp>
        <p:nvGrpSpPr>
          <p:cNvPr id="3" name="object 3"/>
          <p:cNvGrpSpPr/>
          <p:nvPr/>
        </p:nvGrpSpPr>
        <p:grpSpPr>
          <a:xfrm>
            <a:off x="3966028" y="760342"/>
            <a:ext cx="6314440" cy="5895975"/>
            <a:chOff x="3966028" y="760342"/>
            <a:chExt cx="6314440" cy="5895975"/>
          </a:xfrm>
        </p:grpSpPr>
        <p:pic>
          <p:nvPicPr>
            <p:cNvPr id="4" name="object 4"/>
            <p:cNvPicPr/>
            <p:nvPr/>
          </p:nvPicPr>
          <p:blipFill>
            <a:blip r:embed="rId2" cstate="print"/>
            <a:stretch>
              <a:fillRect/>
            </a:stretch>
          </p:blipFill>
          <p:spPr>
            <a:xfrm>
              <a:off x="3966028" y="760342"/>
              <a:ext cx="6314043" cy="2833237"/>
            </a:xfrm>
            <a:prstGeom prst="rect">
              <a:avLst/>
            </a:prstGeom>
          </p:spPr>
        </p:pic>
        <p:pic>
          <p:nvPicPr>
            <p:cNvPr id="5" name="object 5"/>
            <p:cNvPicPr/>
            <p:nvPr/>
          </p:nvPicPr>
          <p:blipFill>
            <a:blip r:embed="rId3" cstate="print"/>
            <a:stretch>
              <a:fillRect/>
            </a:stretch>
          </p:blipFill>
          <p:spPr>
            <a:xfrm>
              <a:off x="3966028" y="3775363"/>
              <a:ext cx="6314043" cy="2880782"/>
            </a:xfrm>
            <a:prstGeom prst="rect">
              <a:avLst/>
            </a:prstGeom>
          </p:spPr>
        </p:pic>
      </p:grpSp>
      <p:sp>
        <p:nvSpPr>
          <p:cNvPr id="6" name="object 6"/>
          <p:cNvSpPr txBox="1"/>
          <p:nvPr/>
        </p:nvSpPr>
        <p:spPr>
          <a:xfrm>
            <a:off x="508230" y="1947164"/>
            <a:ext cx="290385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Arial"/>
                <a:cs typeface="Arial"/>
              </a:rPr>
              <a:t>Idea</a:t>
            </a:r>
            <a:r>
              <a:rPr sz="2400" b="1" spc="-30" dirty="0">
                <a:solidFill>
                  <a:srgbClr val="C00000"/>
                </a:solidFill>
                <a:latin typeface="Arial"/>
                <a:cs typeface="Arial"/>
              </a:rPr>
              <a:t> </a:t>
            </a:r>
            <a:r>
              <a:rPr sz="2400" b="1" dirty="0">
                <a:solidFill>
                  <a:srgbClr val="C00000"/>
                </a:solidFill>
                <a:latin typeface="Arial"/>
                <a:cs typeface="Arial"/>
              </a:rPr>
              <a:t>1:</a:t>
            </a:r>
            <a:r>
              <a:rPr sz="2400" b="1" spc="-30" dirty="0">
                <a:solidFill>
                  <a:srgbClr val="C00000"/>
                </a:solidFill>
                <a:latin typeface="Arial"/>
                <a:cs typeface="Arial"/>
              </a:rPr>
              <a:t> </a:t>
            </a:r>
            <a:r>
              <a:rPr sz="2400" b="1" spc="-10" dirty="0">
                <a:solidFill>
                  <a:srgbClr val="C00000"/>
                </a:solidFill>
                <a:latin typeface="Microsoft YaHei"/>
                <a:cs typeface="Microsoft YaHei"/>
              </a:rPr>
              <a:t>模型参数更新</a:t>
            </a:r>
            <a:endParaRPr sz="2400">
              <a:latin typeface="Microsoft YaHei"/>
              <a:cs typeface="Microsoft YaHei"/>
            </a:endParaRPr>
          </a:p>
        </p:txBody>
      </p:sp>
      <p:sp>
        <p:nvSpPr>
          <p:cNvPr id="7" name="object 7"/>
          <p:cNvSpPr txBox="1"/>
          <p:nvPr/>
        </p:nvSpPr>
        <p:spPr>
          <a:xfrm>
            <a:off x="508230" y="4501388"/>
            <a:ext cx="229425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Arial"/>
                <a:cs typeface="Arial"/>
              </a:rPr>
              <a:t>Idea</a:t>
            </a:r>
            <a:r>
              <a:rPr sz="2400" b="1" spc="-30" dirty="0">
                <a:solidFill>
                  <a:srgbClr val="C00000"/>
                </a:solidFill>
                <a:latin typeface="Arial"/>
                <a:cs typeface="Arial"/>
              </a:rPr>
              <a:t> </a:t>
            </a:r>
            <a:r>
              <a:rPr sz="2400" b="1" dirty="0">
                <a:solidFill>
                  <a:srgbClr val="C00000"/>
                </a:solidFill>
                <a:latin typeface="Arial"/>
                <a:cs typeface="Arial"/>
              </a:rPr>
              <a:t>2</a:t>
            </a:r>
            <a:r>
              <a:rPr sz="2400" b="1" spc="-15" dirty="0">
                <a:solidFill>
                  <a:srgbClr val="C00000"/>
                </a:solidFill>
                <a:latin typeface="Arial"/>
                <a:cs typeface="Arial"/>
              </a:rPr>
              <a:t>: </a:t>
            </a:r>
            <a:r>
              <a:rPr sz="2400" b="1" spc="-15" dirty="0">
                <a:solidFill>
                  <a:srgbClr val="C00000"/>
                </a:solidFill>
                <a:latin typeface="Microsoft YaHei"/>
                <a:cs typeface="Microsoft YaHei"/>
              </a:rPr>
              <a:t>模型拼接</a:t>
            </a:r>
            <a:endParaRPr sz="2400">
              <a:latin typeface="Microsoft YaHei"/>
              <a:cs typeface="Microsoft YaHe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迁移学习</a:t>
            </a:r>
          </a:p>
        </p:txBody>
      </p:sp>
      <p:grpSp>
        <p:nvGrpSpPr>
          <p:cNvPr id="3" name="object 3"/>
          <p:cNvGrpSpPr/>
          <p:nvPr/>
        </p:nvGrpSpPr>
        <p:grpSpPr>
          <a:xfrm>
            <a:off x="110836" y="1440872"/>
            <a:ext cx="11970385" cy="3373120"/>
            <a:chOff x="110836" y="1440872"/>
            <a:chExt cx="11970385" cy="3373120"/>
          </a:xfrm>
        </p:grpSpPr>
        <p:pic>
          <p:nvPicPr>
            <p:cNvPr id="4" name="object 4"/>
            <p:cNvPicPr/>
            <p:nvPr/>
          </p:nvPicPr>
          <p:blipFill>
            <a:blip r:embed="rId2" cstate="print"/>
            <a:stretch>
              <a:fillRect/>
            </a:stretch>
          </p:blipFill>
          <p:spPr>
            <a:xfrm>
              <a:off x="5570780" y="1856508"/>
              <a:ext cx="6510383" cy="2414737"/>
            </a:xfrm>
            <a:prstGeom prst="rect">
              <a:avLst/>
            </a:prstGeom>
          </p:spPr>
        </p:pic>
        <p:pic>
          <p:nvPicPr>
            <p:cNvPr id="5" name="object 5"/>
            <p:cNvPicPr/>
            <p:nvPr/>
          </p:nvPicPr>
          <p:blipFill>
            <a:blip r:embed="rId3" cstate="print"/>
            <a:stretch>
              <a:fillRect/>
            </a:stretch>
          </p:blipFill>
          <p:spPr>
            <a:xfrm>
              <a:off x="110836" y="1440872"/>
              <a:ext cx="5279832" cy="3373003"/>
            </a:xfrm>
            <a:prstGeom prst="rect">
              <a:avLst/>
            </a:prstGeom>
          </p:spPr>
        </p:pic>
      </p:grpSp>
      <p:sp>
        <p:nvSpPr>
          <p:cNvPr id="6" name="object 6"/>
          <p:cNvSpPr txBox="1"/>
          <p:nvPr/>
        </p:nvSpPr>
        <p:spPr>
          <a:xfrm>
            <a:off x="729904" y="5409691"/>
            <a:ext cx="9915525" cy="565150"/>
          </a:xfrm>
          <a:prstGeom prst="rect">
            <a:avLst/>
          </a:prstGeom>
        </p:spPr>
        <p:txBody>
          <a:bodyPr vert="horz" wrap="square" lIns="0" tIns="28575" rIns="0" bIns="0" rtlCol="0">
            <a:spAutoFit/>
          </a:bodyPr>
          <a:lstStyle/>
          <a:p>
            <a:pPr marL="12700" marR="5080">
              <a:lnSpc>
                <a:spcPts val="2090"/>
              </a:lnSpc>
              <a:spcBef>
                <a:spcPts val="225"/>
              </a:spcBef>
            </a:pPr>
            <a:r>
              <a:rPr sz="1800" dirty="0">
                <a:solidFill>
                  <a:srgbClr val="7F7F7F"/>
                </a:solidFill>
                <a:latin typeface="Arial"/>
                <a:cs typeface="Arial"/>
              </a:rPr>
              <a:t>Source:</a:t>
            </a:r>
            <a:r>
              <a:rPr sz="1800" spc="-70" dirty="0">
                <a:solidFill>
                  <a:srgbClr val="7F7F7F"/>
                </a:solidFill>
                <a:latin typeface="Arial"/>
                <a:cs typeface="Arial"/>
              </a:rPr>
              <a:t> </a:t>
            </a:r>
            <a:r>
              <a:rPr sz="1800" dirty="0">
                <a:solidFill>
                  <a:srgbClr val="7F7F7F"/>
                </a:solidFill>
                <a:latin typeface="Arial"/>
                <a:cs typeface="Arial"/>
              </a:rPr>
              <a:t>Yu,</a:t>
            </a:r>
            <a:r>
              <a:rPr sz="1800" spc="-30" dirty="0">
                <a:solidFill>
                  <a:srgbClr val="7F7F7F"/>
                </a:solidFill>
                <a:latin typeface="Arial"/>
                <a:cs typeface="Arial"/>
              </a:rPr>
              <a:t> </a:t>
            </a:r>
            <a:r>
              <a:rPr sz="1800" dirty="0">
                <a:solidFill>
                  <a:srgbClr val="7F7F7F"/>
                </a:solidFill>
                <a:latin typeface="Arial"/>
                <a:cs typeface="Arial"/>
              </a:rPr>
              <a:t>Jiafan,</a:t>
            </a:r>
            <a:r>
              <a:rPr sz="1800" spc="-30" dirty="0">
                <a:solidFill>
                  <a:srgbClr val="7F7F7F"/>
                </a:solidFill>
                <a:latin typeface="Arial"/>
                <a:cs typeface="Arial"/>
              </a:rPr>
              <a:t> </a:t>
            </a:r>
            <a:r>
              <a:rPr sz="1800" dirty="0">
                <a:solidFill>
                  <a:srgbClr val="7F7F7F"/>
                </a:solidFill>
                <a:latin typeface="Arial"/>
                <a:cs typeface="Arial"/>
              </a:rPr>
              <a:t>et</a:t>
            </a:r>
            <a:r>
              <a:rPr sz="1800" spc="-35" dirty="0">
                <a:solidFill>
                  <a:srgbClr val="7F7F7F"/>
                </a:solidFill>
                <a:latin typeface="Arial"/>
                <a:cs typeface="Arial"/>
              </a:rPr>
              <a:t> </a:t>
            </a:r>
            <a:r>
              <a:rPr sz="1800" dirty="0">
                <a:solidFill>
                  <a:srgbClr val="7F7F7F"/>
                </a:solidFill>
                <a:latin typeface="Arial"/>
                <a:cs typeface="Arial"/>
              </a:rPr>
              <a:t>al.</a:t>
            </a:r>
            <a:r>
              <a:rPr sz="1800" spc="-30" dirty="0">
                <a:solidFill>
                  <a:srgbClr val="7F7F7F"/>
                </a:solidFill>
                <a:latin typeface="Arial"/>
                <a:cs typeface="Arial"/>
              </a:rPr>
              <a:t> </a:t>
            </a:r>
            <a:r>
              <a:rPr sz="1800" spc="-10" dirty="0">
                <a:solidFill>
                  <a:srgbClr val="7F7F7F"/>
                </a:solidFill>
                <a:latin typeface="Arial"/>
                <a:cs typeface="Arial"/>
              </a:rPr>
              <a:t>"DeepSolar:</a:t>
            </a:r>
            <a:r>
              <a:rPr sz="1800" spc="-114" dirty="0">
                <a:solidFill>
                  <a:srgbClr val="7F7F7F"/>
                </a:solidFill>
                <a:latin typeface="Arial"/>
                <a:cs typeface="Arial"/>
              </a:rPr>
              <a:t> </a:t>
            </a:r>
            <a:r>
              <a:rPr sz="1800" dirty="0">
                <a:solidFill>
                  <a:srgbClr val="7F7F7F"/>
                </a:solidFill>
                <a:latin typeface="Arial"/>
                <a:cs typeface="Arial"/>
              </a:rPr>
              <a:t>A</a:t>
            </a:r>
            <a:r>
              <a:rPr sz="1800" spc="-125" dirty="0">
                <a:solidFill>
                  <a:srgbClr val="7F7F7F"/>
                </a:solidFill>
                <a:latin typeface="Arial"/>
                <a:cs typeface="Arial"/>
              </a:rPr>
              <a:t> </a:t>
            </a:r>
            <a:r>
              <a:rPr sz="1800" dirty="0">
                <a:solidFill>
                  <a:srgbClr val="7F7F7F"/>
                </a:solidFill>
                <a:latin typeface="Arial"/>
                <a:cs typeface="Arial"/>
              </a:rPr>
              <a:t>machine</a:t>
            </a:r>
            <a:r>
              <a:rPr sz="1800" spc="-30" dirty="0">
                <a:solidFill>
                  <a:srgbClr val="7F7F7F"/>
                </a:solidFill>
                <a:latin typeface="Arial"/>
                <a:cs typeface="Arial"/>
              </a:rPr>
              <a:t> </a:t>
            </a:r>
            <a:r>
              <a:rPr sz="1800" dirty="0">
                <a:solidFill>
                  <a:srgbClr val="7F7F7F"/>
                </a:solidFill>
                <a:latin typeface="Arial"/>
                <a:cs typeface="Arial"/>
              </a:rPr>
              <a:t>learning</a:t>
            </a:r>
            <a:r>
              <a:rPr sz="1800" spc="-35" dirty="0">
                <a:solidFill>
                  <a:srgbClr val="7F7F7F"/>
                </a:solidFill>
                <a:latin typeface="Arial"/>
                <a:cs typeface="Arial"/>
              </a:rPr>
              <a:t> </a:t>
            </a:r>
            <a:r>
              <a:rPr sz="1800" dirty="0">
                <a:solidFill>
                  <a:srgbClr val="7F7F7F"/>
                </a:solidFill>
                <a:latin typeface="Arial"/>
                <a:cs typeface="Arial"/>
              </a:rPr>
              <a:t>framework</a:t>
            </a:r>
            <a:r>
              <a:rPr sz="1800" spc="-30" dirty="0">
                <a:solidFill>
                  <a:srgbClr val="7F7F7F"/>
                </a:solidFill>
                <a:latin typeface="Arial"/>
                <a:cs typeface="Arial"/>
              </a:rPr>
              <a:t> </a:t>
            </a:r>
            <a:r>
              <a:rPr sz="1800" dirty="0">
                <a:solidFill>
                  <a:srgbClr val="7F7F7F"/>
                </a:solidFill>
                <a:latin typeface="Arial"/>
                <a:cs typeface="Arial"/>
              </a:rPr>
              <a:t>to</a:t>
            </a:r>
            <a:r>
              <a:rPr sz="1800" spc="-35" dirty="0">
                <a:solidFill>
                  <a:srgbClr val="7F7F7F"/>
                </a:solidFill>
                <a:latin typeface="Arial"/>
                <a:cs typeface="Arial"/>
              </a:rPr>
              <a:t> </a:t>
            </a:r>
            <a:r>
              <a:rPr sz="1800" dirty="0">
                <a:solidFill>
                  <a:srgbClr val="7F7F7F"/>
                </a:solidFill>
                <a:latin typeface="Arial"/>
                <a:cs typeface="Arial"/>
              </a:rPr>
              <a:t>efficiently</a:t>
            </a:r>
            <a:r>
              <a:rPr sz="1800" spc="-30" dirty="0">
                <a:solidFill>
                  <a:srgbClr val="7F7F7F"/>
                </a:solidFill>
                <a:latin typeface="Arial"/>
                <a:cs typeface="Arial"/>
              </a:rPr>
              <a:t> </a:t>
            </a:r>
            <a:r>
              <a:rPr sz="1800" dirty="0">
                <a:solidFill>
                  <a:srgbClr val="7F7F7F"/>
                </a:solidFill>
                <a:latin typeface="Arial"/>
                <a:cs typeface="Arial"/>
              </a:rPr>
              <a:t>construct</a:t>
            </a:r>
            <a:r>
              <a:rPr sz="1800" spc="-30" dirty="0">
                <a:solidFill>
                  <a:srgbClr val="7F7F7F"/>
                </a:solidFill>
                <a:latin typeface="Arial"/>
                <a:cs typeface="Arial"/>
              </a:rPr>
              <a:t> </a:t>
            </a:r>
            <a:r>
              <a:rPr sz="1800" dirty="0">
                <a:solidFill>
                  <a:srgbClr val="7F7F7F"/>
                </a:solidFill>
                <a:latin typeface="Arial"/>
                <a:cs typeface="Arial"/>
              </a:rPr>
              <a:t>a</a:t>
            </a:r>
            <a:r>
              <a:rPr sz="1800" spc="-35" dirty="0">
                <a:solidFill>
                  <a:srgbClr val="7F7F7F"/>
                </a:solidFill>
                <a:latin typeface="Arial"/>
                <a:cs typeface="Arial"/>
              </a:rPr>
              <a:t> </a:t>
            </a:r>
            <a:r>
              <a:rPr sz="1800" spc="-10" dirty="0">
                <a:solidFill>
                  <a:srgbClr val="7F7F7F"/>
                </a:solidFill>
                <a:latin typeface="Arial"/>
                <a:cs typeface="Arial"/>
              </a:rPr>
              <a:t>solar </a:t>
            </a:r>
            <a:r>
              <a:rPr sz="1800" dirty="0">
                <a:solidFill>
                  <a:srgbClr val="7F7F7F"/>
                </a:solidFill>
                <a:latin typeface="Arial"/>
                <a:cs typeface="Arial"/>
              </a:rPr>
              <a:t>deployment</a:t>
            </a:r>
            <a:r>
              <a:rPr sz="1800" spc="-30" dirty="0">
                <a:solidFill>
                  <a:srgbClr val="7F7F7F"/>
                </a:solidFill>
                <a:latin typeface="Arial"/>
                <a:cs typeface="Arial"/>
              </a:rPr>
              <a:t> </a:t>
            </a:r>
            <a:r>
              <a:rPr sz="1800" dirty="0">
                <a:solidFill>
                  <a:srgbClr val="7F7F7F"/>
                </a:solidFill>
                <a:latin typeface="Arial"/>
                <a:cs typeface="Arial"/>
              </a:rPr>
              <a:t>database</a:t>
            </a:r>
            <a:r>
              <a:rPr sz="1800" spc="-25" dirty="0">
                <a:solidFill>
                  <a:srgbClr val="7F7F7F"/>
                </a:solidFill>
                <a:latin typeface="Arial"/>
                <a:cs typeface="Arial"/>
              </a:rPr>
              <a:t> </a:t>
            </a:r>
            <a:r>
              <a:rPr sz="1800" dirty="0">
                <a:solidFill>
                  <a:srgbClr val="7F7F7F"/>
                </a:solidFill>
                <a:latin typeface="Arial"/>
                <a:cs typeface="Arial"/>
              </a:rPr>
              <a:t>in</a:t>
            </a:r>
            <a:r>
              <a:rPr sz="1800" spc="-25" dirty="0">
                <a:solidFill>
                  <a:srgbClr val="7F7F7F"/>
                </a:solidFill>
                <a:latin typeface="Arial"/>
                <a:cs typeface="Arial"/>
              </a:rPr>
              <a:t> </a:t>
            </a:r>
            <a:r>
              <a:rPr sz="1800" dirty="0">
                <a:solidFill>
                  <a:srgbClr val="7F7F7F"/>
                </a:solidFill>
                <a:latin typeface="Arial"/>
                <a:cs typeface="Arial"/>
              </a:rPr>
              <a:t>the</a:t>
            </a:r>
            <a:r>
              <a:rPr sz="1800" spc="-30" dirty="0">
                <a:solidFill>
                  <a:srgbClr val="7F7F7F"/>
                </a:solidFill>
                <a:latin typeface="Arial"/>
                <a:cs typeface="Arial"/>
              </a:rPr>
              <a:t> </a:t>
            </a:r>
            <a:r>
              <a:rPr sz="1800" dirty="0">
                <a:solidFill>
                  <a:srgbClr val="7F7F7F"/>
                </a:solidFill>
                <a:latin typeface="Arial"/>
                <a:cs typeface="Arial"/>
              </a:rPr>
              <a:t>United</a:t>
            </a:r>
            <a:r>
              <a:rPr sz="1800" spc="-25" dirty="0">
                <a:solidFill>
                  <a:srgbClr val="7F7F7F"/>
                </a:solidFill>
                <a:latin typeface="Arial"/>
                <a:cs typeface="Arial"/>
              </a:rPr>
              <a:t> </a:t>
            </a:r>
            <a:r>
              <a:rPr sz="1800" dirty="0">
                <a:solidFill>
                  <a:srgbClr val="7F7F7F"/>
                </a:solidFill>
                <a:latin typeface="Arial"/>
                <a:cs typeface="Arial"/>
              </a:rPr>
              <a:t>States."</a:t>
            </a:r>
            <a:r>
              <a:rPr sz="1800" spc="-25" dirty="0">
                <a:solidFill>
                  <a:srgbClr val="7F7F7F"/>
                </a:solidFill>
                <a:latin typeface="Arial"/>
                <a:cs typeface="Arial"/>
              </a:rPr>
              <a:t> </a:t>
            </a:r>
            <a:r>
              <a:rPr sz="1800" i="1" dirty="0">
                <a:solidFill>
                  <a:srgbClr val="7F7F7F"/>
                </a:solidFill>
                <a:latin typeface="Arial"/>
                <a:cs typeface="Arial"/>
              </a:rPr>
              <a:t>Joule</a:t>
            </a:r>
            <a:r>
              <a:rPr sz="1800" i="1" spc="-25" dirty="0">
                <a:solidFill>
                  <a:srgbClr val="7F7F7F"/>
                </a:solidFill>
                <a:latin typeface="Arial"/>
                <a:cs typeface="Arial"/>
              </a:rPr>
              <a:t> </a:t>
            </a:r>
            <a:r>
              <a:rPr sz="1800" dirty="0">
                <a:solidFill>
                  <a:srgbClr val="7F7F7F"/>
                </a:solidFill>
                <a:latin typeface="Arial"/>
                <a:cs typeface="Arial"/>
              </a:rPr>
              <a:t>2.12</a:t>
            </a:r>
            <a:r>
              <a:rPr sz="1800" spc="-30" dirty="0">
                <a:solidFill>
                  <a:srgbClr val="7F7F7F"/>
                </a:solidFill>
                <a:latin typeface="Arial"/>
                <a:cs typeface="Arial"/>
              </a:rPr>
              <a:t> </a:t>
            </a:r>
            <a:r>
              <a:rPr sz="1800" dirty="0">
                <a:solidFill>
                  <a:srgbClr val="7F7F7F"/>
                </a:solidFill>
                <a:latin typeface="Arial"/>
                <a:cs typeface="Arial"/>
              </a:rPr>
              <a:t>(2018):</a:t>
            </a:r>
            <a:r>
              <a:rPr sz="1800" spc="-25" dirty="0">
                <a:solidFill>
                  <a:srgbClr val="7F7F7F"/>
                </a:solidFill>
                <a:latin typeface="Arial"/>
                <a:cs typeface="Arial"/>
              </a:rPr>
              <a:t> </a:t>
            </a:r>
            <a:r>
              <a:rPr sz="1800" spc="-10" dirty="0">
                <a:solidFill>
                  <a:srgbClr val="7F7F7F"/>
                </a:solidFill>
                <a:latin typeface="Arial"/>
                <a:cs typeface="Arial"/>
              </a:rPr>
              <a:t>2605-2617.</a:t>
            </a:r>
            <a:endParaRPr sz="18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强化学习</a:t>
            </a:r>
          </a:p>
        </p:txBody>
      </p:sp>
      <p:sp>
        <p:nvSpPr>
          <p:cNvPr id="3" name="object 3"/>
          <p:cNvSpPr txBox="1"/>
          <p:nvPr/>
        </p:nvSpPr>
        <p:spPr>
          <a:xfrm>
            <a:off x="341975" y="769619"/>
            <a:ext cx="11414125" cy="1397000"/>
          </a:xfrm>
          <a:prstGeom prst="rect">
            <a:avLst/>
          </a:prstGeom>
        </p:spPr>
        <p:txBody>
          <a:bodyPr vert="horz" wrap="square" lIns="0" tIns="12700" rIns="0" bIns="0" rtlCol="0">
            <a:spAutoFit/>
          </a:bodyPr>
          <a:lstStyle/>
          <a:p>
            <a:pPr marL="12700" marR="5080">
              <a:lnSpc>
                <a:spcPct val="150000"/>
              </a:lnSpc>
              <a:spcBef>
                <a:spcPts val="100"/>
              </a:spcBef>
            </a:pPr>
            <a:r>
              <a:rPr sz="2000" b="1" dirty="0">
                <a:solidFill>
                  <a:srgbClr val="C00000"/>
                </a:solidFill>
                <a:latin typeface="Microsoft YaHei"/>
                <a:cs typeface="Microsoft YaHei"/>
              </a:rPr>
              <a:t>强化学习（</a:t>
            </a:r>
            <a:r>
              <a:rPr sz="2000" b="1" dirty="0">
                <a:solidFill>
                  <a:srgbClr val="C00000"/>
                </a:solidFill>
                <a:latin typeface="Arial"/>
                <a:cs typeface="Arial"/>
              </a:rPr>
              <a:t>Reinforcement</a:t>
            </a:r>
            <a:r>
              <a:rPr sz="2000" b="1" spc="-114" dirty="0">
                <a:solidFill>
                  <a:srgbClr val="C00000"/>
                </a:solidFill>
                <a:latin typeface="Arial"/>
                <a:cs typeface="Arial"/>
              </a:rPr>
              <a:t> </a:t>
            </a:r>
            <a:r>
              <a:rPr sz="2000" b="1" spc="-10" dirty="0">
                <a:solidFill>
                  <a:srgbClr val="C00000"/>
                </a:solidFill>
                <a:latin typeface="Arial"/>
                <a:cs typeface="Arial"/>
              </a:rPr>
              <a:t>Learning</a:t>
            </a:r>
            <a:r>
              <a:rPr sz="2000" b="1" spc="-10" dirty="0">
                <a:solidFill>
                  <a:srgbClr val="C00000"/>
                </a:solidFill>
                <a:latin typeface="Microsoft YaHei"/>
                <a:cs typeface="Microsoft YaHei"/>
              </a:rPr>
              <a:t>，</a:t>
            </a:r>
            <a:r>
              <a:rPr sz="2000" b="1" spc="-10" dirty="0">
                <a:solidFill>
                  <a:srgbClr val="C00000"/>
                </a:solidFill>
                <a:latin typeface="Arial"/>
                <a:cs typeface="Arial"/>
              </a:rPr>
              <a:t>RL</a:t>
            </a:r>
            <a:r>
              <a:rPr sz="2000" b="1" spc="-10" dirty="0">
                <a:solidFill>
                  <a:srgbClr val="C00000"/>
                </a:solidFill>
                <a:latin typeface="Microsoft YaHei"/>
                <a:cs typeface="Microsoft YaHei"/>
              </a:rPr>
              <a:t>）</a:t>
            </a:r>
            <a:r>
              <a:rPr sz="2000" dirty="0">
                <a:latin typeface="Microsoft YaHei"/>
                <a:cs typeface="Microsoft YaHei"/>
              </a:rPr>
              <a:t>的中心思想，就是</a:t>
            </a:r>
            <a:r>
              <a:rPr sz="2000" b="1" dirty="0">
                <a:latin typeface="Microsoft YaHei"/>
                <a:cs typeface="Microsoft YaHei"/>
              </a:rPr>
              <a:t>让智能体在环境里学习</a:t>
            </a:r>
            <a:r>
              <a:rPr sz="2000" spc="-10" dirty="0">
                <a:latin typeface="Microsoft YaHei"/>
                <a:cs typeface="Microsoft YaHei"/>
              </a:rPr>
              <a:t>。用于描述和解</a:t>
            </a:r>
            <a:r>
              <a:rPr sz="2000" dirty="0">
                <a:latin typeface="Microsoft YaHei"/>
                <a:cs typeface="Microsoft YaHei"/>
              </a:rPr>
              <a:t>决智能体</a:t>
            </a:r>
            <a:r>
              <a:rPr sz="2000" spc="-10" dirty="0">
                <a:latin typeface="Microsoft YaHei"/>
                <a:cs typeface="Microsoft YaHei"/>
              </a:rPr>
              <a:t>（</a:t>
            </a:r>
            <a:r>
              <a:rPr sz="2000" spc="-10" dirty="0">
                <a:latin typeface="Arial"/>
                <a:cs typeface="Arial"/>
              </a:rPr>
              <a:t>agent</a:t>
            </a:r>
            <a:r>
              <a:rPr sz="2000" spc="-10" dirty="0">
                <a:latin typeface="Microsoft YaHei"/>
                <a:cs typeface="Microsoft YaHei"/>
              </a:rPr>
              <a:t>）</a:t>
            </a:r>
            <a:r>
              <a:rPr sz="2000" spc="-5" dirty="0">
                <a:latin typeface="Microsoft YaHei"/>
                <a:cs typeface="Microsoft YaHei"/>
              </a:rPr>
              <a:t>在与环境的交互过程中通过学习策略以达成回报最大化或实现特定目标的问题。一</a:t>
            </a:r>
            <a:r>
              <a:rPr sz="2000" dirty="0">
                <a:latin typeface="Microsoft YaHei"/>
                <a:cs typeface="Microsoft YaHei"/>
              </a:rPr>
              <a:t>般采用马尔可夫决策过程（</a:t>
            </a:r>
            <a:r>
              <a:rPr sz="2000" dirty="0">
                <a:latin typeface="Arial"/>
                <a:cs typeface="Arial"/>
              </a:rPr>
              <a:t>Markov</a:t>
            </a:r>
            <a:r>
              <a:rPr sz="2000" spc="-75" dirty="0">
                <a:latin typeface="Arial"/>
                <a:cs typeface="Arial"/>
              </a:rPr>
              <a:t> </a:t>
            </a:r>
            <a:r>
              <a:rPr sz="2000" dirty="0">
                <a:latin typeface="Arial"/>
                <a:cs typeface="Arial"/>
              </a:rPr>
              <a:t>Decision</a:t>
            </a:r>
            <a:r>
              <a:rPr sz="2000" spc="-60" dirty="0">
                <a:latin typeface="Arial"/>
                <a:cs typeface="Arial"/>
              </a:rPr>
              <a:t> </a:t>
            </a:r>
            <a:r>
              <a:rPr sz="2000" spc="-10" dirty="0">
                <a:latin typeface="Arial"/>
                <a:cs typeface="Arial"/>
              </a:rPr>
              <a:t>Processes,MDPs</a:t>
            </a:r>
            <a:r>
              <a:rPr sz="2000" spc="-10" dirty="0">
                <a:latin typeface="Microsoft YaHei"/>
                <a:cs typeface="Microsoft YaHei"/>
              </a:rPr>
              <a:t>）进行建模。</a:t>
            </a:r>
            <a:endParaRPr sz="2000">
              <a:latin typeface="Microsoft YaHei"/>
              <a:cs typeface="Microsoft YaHei"/>
            </a:endParaRPr>
          </a:p>
        </p:txBody>
      </p:sp>
      <p:sp>
        <p:nvSpPr>
          <p:cNvPr id="4" name="object 4"/>
          <p:cNvSpPr txBox="1"/>
          <p:nvPr/>
        </p:nvSpPr>
        <p:spPr>
          <a:xfrm>
            <a:off x="605212" y="4134611"/>
            <a:ext cx="2383155"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Arial"/>
                <a:cs typeface="Arial"/>
              </a:rPr>
              <a:t>RL</a:t>
            </a:r>
            <a:r>
              <a:rPr sz="2000" spc="-10" dirty="0">
                <a:latin typeface="Microsoft YaHei"/>
                <a:cs typeface="Microsoft YaHei"/>
              </a:rPr>
              <a:t>的四个基本元素：</a:t>
            </a:r>
            <a:endParaRPr sz="2000">
              <a:latin typeface="Microsoft YaHei"/>
              <a:cs typeface="Microsoft YaHei"/>
            </a:endParaRPr>
          </a:p>
        </p:txBody>
      </p:sp>
      <p:sp>
        <p:nvSpPr>
          <p:cNvPr id="5" name="object 5"/>
          <p:cNvSpPr txBox="1"/>
          <p:nvPr/>
        </p:nvSpPr>
        <p:spPr>
          <a:xfrm>
            <a:off x="605212" y="4439411"/>
            <a:ext cx="8455025" cy="1854200"/>
          </a:xfrm>
          <a:prstGeom prst="rect">
            <a:avLst/>
          </a:prstGeom>
        </p:spPr>
        <p:txBody>
          <a:bodyPr vert="horz" wrap="square" lIns="0" tIns="165100" rIns="0" bIns="0" rtlCol="0">
            <a:spAutoFit/>
          </a:bodyPr>
          <a:lstStyle/>
          <a:p>
            <a:pPr marL="354965" indent="-342265">
              <a:lnSpc>
                <a:spcPct val="100000"/>
              </a:lnSpc>
              <a:spcBef>
                <a:spcPts val="1300"/>
              </a:spcBef>
              <a:buFont typeface="Arial"/>
              <a:buChar char="•"/>
              <a:tabLst>
                <a:tab pos="354965" algn="l"/>
              </a:tabLst>
            </a:pPr>
            <a:r>
              <a:rPr sz="2000" b="1" dirty="0">
                <a:latin typeface="Microsoft YaHei"/>
                <a:cs typeface="Microsoft YaHei"/>
              </a:rPr>
              <a:t>智能体</a:t>
            </a:r>
            <a:r>
              <a:rPr sz="2000" b="1" spc="-10" dirty="0">
                <a:latin typeface="Microsoft YaHei"/>
                <a:cs typeface="Microsoft YaHei"/>
              </a:rPr>
              <a:t>（</a:t>
            </a:r>
            <a:r>
              <a:rPr sz="2000" b="1" spc="-10" dirty="0">
                <a:latin typeface="Arial"/>
                <a:cs typeface="Arial"/>
              </a:rPr>
              <a:t>Agent</a:t>
            </a:r>
            <a:r>
              <a:rPr sz="2000" b="1" spc="-10" dirty="0">
                <a:latin typeface="Microsoft YaHei"/>
                <a:cs typeface="Microsoft YaHei"/>
              </a:rPr>
              <a:t>）</a:t>
            </a:r>
            <a:r>
              <a:rPr sz="2000" spc="-10" dirty="0">
                <a:latin typeface="Microsoft YaHei"/>
                <a:cs typeface="Microsoft YaHei"/>
              </a:rPr>
              <a:t>：程序中被训练、控制的对象，完成某个任务的个体；</a:t>
            </a:r>
            <a:endParaRPr sz="2000">
              <a:latin typeface="Microsoft YaHei"/>
              <a:cs typeface="Microsoft YaHei"/>
            </a:endParaRPr>
          </a:p>
          <a:p>
            <a:pPr marL="354965" indent="-342265">
              <a:lnSpc>
                <a:spcPct val="100000"/>
              </a:lnSpc>
              <a:spcBef>
                <a:spcPts val="1200"/>
              </a:spcBef>
              <a:buFont typeface="Arial"/>
              <a:buChar char="•"/>
              <a:tabLst>
                <a:tab pos="354965" algn="l"/>
              </a:tabLst>
            </a:pPr>
            <a:r>
              <a:rPr sz="2000" b="1" dirty="0">
                <a:latin typeface="Microsoft YaHei"/>
                <a:cs typeface="Microsoft YaHei"/>
              </a:rPr>
              <a:t>环境</a:t>
            </a:r>
            <a:r>
              <a:rPr sz="2000" b="1" spc="-10" dirty="0">
                <a:latin typeface="Microsoft YaHei"/>
                <a:cs typeface="Microsoft YaHei"/>
              </a:rPr>
              <a:t>（</a:t>
            </a:r>
            <a:r>
              <a:rPr sz="2000" b="1" spc="-10" dirty="0">
                <a:latin typeface="Arial"/>
                <a:cs typeface="Arial"/>
              </a:rPr>
              <a:t>Environment</a:t>
            </a:r>
            <a:r>
              <a:rPr sz="2000" b="1" spc="-10" dirty="0">
                <a:latin typeface="Microsoft YaHei"/>
                <a:cs typeface="Microsoft YaHei"/>
              </a:rPr>
              <a:t>）</a:t>
            </a:r>
            <a:r>
              <a:rPr sz="2000" spc="-10" dirty="0">
                <a:latin typeface="Microsoft YaHei"/>
                <a:cs typeface="Microsoft YaHei"/>
              </a:rPr>
              <a:t>：真实或虚拟世界，智能体在其中完成动作；</a:t>
            </a:r>
            <a:endParaRPr sz="2000">
              <a:latin typeface="Microsoft YaHei"/>
              <a:cs typeface="Microsoft YaHei"/>
            </a:endParaRPr>
          </a:p>
          <a:p>
            <a:pPr marL="354965" indent="-342265">
              <a:lnSpc>
                <a:spcPct val="100000"/>
              </a:lnSpc>
              <a:spcBef>
                <a:spcPts val="1200"/>
              </a:spcBef>
              <a:buFont typeface="Arial"/>
              <a:buChar char="•"/>
              <a:tabLst>
                <a:tab pos="354965" algn="l"/>
              </a:tabLst>
            </a:pPr>
            <a:r>
              <a:rPr sz="2000" b="1" dirty="0">
                <a:latin typeface="Microsoft YaHei"/>
                <a:cs typeface="Microsoft YaHei"/>
              </a:rPr>
              <a:t>动作</a:t>
            </a:r>
            <a:r>
              <a:rPr sz="2000" b="1" spc="-10" dirty="0">
                <a:latin typeface="Microsoft YaHei"/>
                <a:cs typeface="Microsoft YaHei"/>
              </a:rPr>
              <a:t>（</a:t>
            </a:r>
            <a:r>
              <a:rPr sz="2000" b="1" spc="-10" dirty="0">
                <a:latin typeface="Arial"/>
                <a:cs typeface="Arial"/>
              </a:rPr>
              <a:t>Action</a:t>
            </a:r>
            <a:r>
              <a:rPr sz="2000" b="1" spc="-10" dirty="0">
                <a:latin typeface="Microsoft YaHei"/>
                <a:cs typeface="Microsoft YaHei"/>
              </a:rPr>
              <a:t>）：</a:t>
            </a:r>
            <a:r>
              <a:rPr sz="2000" spc="-5" dirty="0">
                <a:latin typeface="Microsoft YaHei"/>
                <a:cs typeface="Microsoft YaHei"/>
              </a:rPr>
              <a:t>智能体的动作行为，动作会引起环境发生变化；</a:t>
            </a:r>
            <a:endParaRPr sz="2000">
              <a:latin typeface="Microsoft YaHei"/>
              <a:cs typeface="Microsoft YaHei"/>
            </a:endParaRPr>
          </a:p>
          <a:p>
            <a:pPr marL="354965" indent="-342265">
              <a:lnSpc>
                <a:spcPct val="100000"/>
              </a:lnSpc>
              <a:spcBef>
                <a:spcPts val="1200"/>
              </a:spcBef>
              <a:buFont typeface="Arial"/>
              <a:buChar char="•"/>
              <a:tabLst>
                <a:tab pos="354965" algn="l"/>
              </a:tabLst>
            </a:pPr>
            <a:r>
              <a:rPr sz="2000" b="1" dirty="0">
                <a:latin typeface="Microsoft YaHei"/>
                <a:cs typeface="Microsoft YaHei"/>
              </a:rPr>
              <a:t>奖励</a:t>
            </a:r>
            <a:r>
              <a:rPr sz="2000" b="1" spc="-10" dirty="0">
                <a:latin typeface="Microsoft YaHei"/>
                <a:cs typeface="Microsoft YaHei"/>
              </a:rPr>
              <a:t>（</a:t>
            </a:r>
            <a:r>
              <a:rPr sz="2000" b="1" spc="-10" dirty="0">
                <a:latin typeface="Arial"/>
                <a:cs typeface="Arial"/>
              </a:rPr>
              <a:t>Reward</a:t>
            </a:r>
            <a:r>
              <a:rPr sz="2000" b="1" spc="-10" dirty="0">
                <a:latin typeface="Microsoft YaHei"/>
                <a:cs typeface="Microsoft YaHei"/>
              </a:rPr>
              <a:t>）：</a:t>
            </a:r>
            <a:r>
              <a:rPr sz="2000" spc="-5" dirty="0">
                <a:latin typeface="Microsoft YaHei"/>
                <a:cs typeface="Microsoft YaHei"/>
              </a:rPr>
              <a:t>对动作的评价，可以是正或者负值</a:t>
            </a:r>
            <a:endParaRPr sz="2000">
              <a:latin typeface="Microsoft YaHei"/>
              <a:cs typeface="Microsoft YaHei"/>
            </a:endParaRPr>
          </a:p>
        </p:txBody>
      </p:sp>
      <p:grpSp>
        <p:nvGrpSpPr>
          <p:cNvPr id="6" name="object 6"/>
          <p:cNvGrpSpPr/>
          <p:nvPr/>
        </p:nvGrpSpPr>
        <p:grpSpPr>
          <a:xfrm>
            <a:off x="0" y="2559312"/>
            <a:ext cx="12095480" cy="1291590"/>
            <a:chOff x="0" y="2559312"/>
            <a:chExt cx="12095480" cy="1291590"/>
          </a:xfrm>
        </p:grpSpPr>
        <p:pic>
          <p:nvPicPr>
            <p:cNvPr id="7" name="object 7"/>
            <p:cNvPicPr/>
            <p:nvPr/>
          </p:nvPicPr>
          <p:blipFill>
            <a:blip r:embed="rId2" cstate="print"/>
            <a:stretch>
              <a:fillRect/>
            </a:stretch>
          </p:blipFill>
          <p:spPr>
            <a:xfrm>
              <a:off x="6096000" y="2559312"/>
              <a:ext cx="5999017" cy="1291382"/>
            </a:xfrm>
            <a:prstGeom prst="rect">
              <a:avLst/>
            </a:prstGeom>
          </p:spPr>
        </p:pic>
        <p:pic>
          <p:nvPicPr>
            <p:cNvPr id="8" name="object 8"/>
            <p:cNvPicPr/>
            <p:nvPr/>
          </p:nvPicPr>
          <p:blipFill>
            <a:blip r:embed="rId3" cstate="print"/>
            <a:stretch>
              <a:fillRect/>
            </a:stretch>
          </p:blipFill>
          <p:spPr>
            <a:xfrm>
              <a:off x="0" y="2559312"/>
              <a:ext cx="5999015" cy="1291382"/>
            </a:xfrm>
            <a:prstGeom prst="rect">
              <a:avLst/>
            </a:prstGeom>
          </p:spPr>
        </p:pic>
      </p:grpSp>
      <p:sp>
        <p:nvSpPr>
          <p:cNvPr id="9" name="object 9"/>
          <p:cNvSpPr txBox="1"/>
          <p:nvPr/>
        </p:nvSpPr>
        <p:spPr>
          <a:xfrm>
            <a:off x="6077754" y="3892804"/>
            <a:ext cx="5659755" cy="510540"/>
          </a:xfrm>
          <a:prstGeom prst="rect">
            <a:avLst/>
          </a:prstGeom>
        </p:spPr>
        <p:txBody>
          <a:bodyPr vert="horz" wrap="square" lIns="0" tIns="22860" rIns="0" bIns="0" rtlCol="0">
            <a:spAutoFit/>
          </a:bodyPr>
          <a:lstStyle/>
          <a:p>
            <a:pPr marL="12700" marR="5080">
              <a:lnSpc>
                <a:spcPts val="1900"/>
              </a:lnSpc>
              <a:spcBef>
                <a:spcPts val="180"/>
              </a:spcBef>
            </a:pPr>
            <a:r>
              <a:rPr sz="1600" dirty="0">
                <a:solidFill>
                  <a:srgbClr val="7F7F7F"/>
                </a:solidFill>
                <a:latin typeface="Arial"/>
                <a:cs typeface="Arial"/>
              </a:rPr>
              <a:t>Source:</a:t>
            </a:r>
            <a:r>
              <a:rPr sz="1600" spc="-20" dirty="0">
                <a:solidFill>
                  <a:srgbClr val="7F7F7F"/>
                </a:solidFill>
                <a:latin typeface="Arial"/>
                <a:cs typeface="Arial"/>
              </a:rPr>
              <a:t> </a:t>
            </a:r>
            <a:r>
              <a:rPr sz="1600" dirty="0">
                <a:solidFill>
                  <a:srgbClr val="7F7F7F"/>
                </a:solidFill>
                <a:latin typeface="Arial"/>
                <a:cs typeface="Arial"/>
              </a:rPr>
              <a:t>Song,</a:t>
            </a:r>
            <a:r>
              <a:rPr sz="1600" spc="-25" dirty="0">
                <a:solidFill>
                  <a:srgbClr val="7F7F7F"/>
                </a:solidFill>
                <a:latin typeface="Arial"/>
                <a:cs typeface="Arial"/>
              </a:rPr>
              <a:t> </a:t>
            </a:r>
            <a:r>
              <a:rPr sz="1600" dirty="0">
                <a:solidFill>
                  <a:srgbClr val="7F7F7F"/>
                </a:solidFill>
                <a:latin typeface="Arial"/>
                <a:cs typeface="Arial"/>
              </a:rPr>
              <a:t>Seungmoon,</a:t>
            </a:r>
            <a:r>
              <a:rPr sz="1600" spc="-20" dirty="0">
                <a:solidFill>
                  <a:srgbClr val="7F7F7F"/>
                </a:solidFill>
                <a:latin typeface="Arial"/>
                <a:cs typeface="Arial"/>
              </a:rPr>
              <a:t> </a:t>
            </a:r>
            <a:r>
              <a:rPr sz="1600" dirty="0">
                <a:solidFill>
                  <a:srgbClr val="7F7F7F"/>
                </a:solidFill>
                <a:latin typeface="Arial"/>
                <a:cs typeface="Arial"/>
              </a:rPr>
              <a:t>et</a:t>
            </a:r>
            <a:r>
              <a:rPr sz="1600" spc="-20" dirty="0">
                <a:solidFill>
                  <a:srgbClr val="7F7F7F"/>
                </a:solidFill>
                <a:latin typeface="Arial"/>
                <a:cs typeface="Arial"/>
              </a:rPr>
              <a:t> </a:t>
            </a:r>
            <a:r>
              <a:rPr sz="1600" dirty="0">
                <a:solidFill>
                  <a:srgbClr val="7F7F7F"/>
                </a:solidFill>
                <a:latin typeface="Arial"/>
                <a:cs typeface="Arial"/>
              </a:rPr>
              <a:t>al.</a:t>
            </a:r>
            <a:r>
              <a:rPr sz="1600" spc="-20" dirty="0">
                <a:solidFill>
                  <a:srgbClr val="7F7F7F"/>
                </a:solidFill>
                <a:latin typeface="Arial"/>
                <a:cs typeface="Arial"/>
              </a:rPr>
              <a:t> </a:t>
            </a:r>
            <a:r>
              <a:rPr sz="1600" i="1" dirty="0">
                <a:solidFill>
                  <a:srgbClr val="7F7F7F"/>
                </a:solidFill>
                <a:latin typeface="Arial"/>
                <a:cs typeface="Arial"/>
              </a:rPr>
              <a:t>Journal</a:t>
            </a:r>
            <a:r>
              <a:rPr sz="1600" i="1" spc="-30" dirty="0">
                <a:solidFill>
                  <a:srgbClr val="7F7F7F"/>
                </a:solidFill>
                <a:latin typeface="Arial"/>
                <a:cs typeface="Arial"/>
              </a:rPr>
              <a:t> </a:t>
            </a:r>
            <a:r>
              <a:rPr sz="1600" i="1" dirty="0">
                <a:solidFill>
                  <a:srgbClr val="7F7F7F"/>
                </a:solidFill>
                <a:latin typeface="Arial"/>
                <a:cs typeface="Arial"/>
              </a:rPr>
              <a:t>of</a:t>
            </a:r>
            <a:r>
              <a:rPr sz="1600" i="1" spc="-20" dirty="0">
                <a:solidFill>
                  <a:srgbClr val="7F7F7F"/>
                </a:solidFill>
                <a:latin typeface="Arial"/>
                <a:cs typeface="Arial"/>
              </a:rPr>
              <a:t> </a:t>
            </a:r>
            <a:r>
              <a:rPr sz="1600" i="1" spc="-10" dirty="0">
                <a:solidFill>
                  <a:srgbClr val="7F7F7F"/>
                </a:solidFill>
                <a:latin typeface="Arial"/>
                <a:cs typeface="Arial"/>
              </a:rPr>
              <a:t>NeuroEngineering </a:t>
            </a:r>
            <a:r>
              <a:rPr sz="1600" i="1" dirty="0">
                <a:solidFill>
                  <a:srgbClr val="7F7F7F"/>
                </a:solidFill>
                <a:latin typeface="Arial"/>
                <a:cs typeface="Arial"/>
              </a:rPr>
              <a:t>and</a:t>
            </a:r>
            <a:r>
              <a:rPr sz="1600" i="1" spc="-50" dirty="0">
                <a:solidFill>
                  <a:srgbClr val="7F7F7F"/>
                </a:solidFill>
                <a:latin typeface="Arial"/>
                <a:cs typeface="Arial"/>
              </a:rPr>
              <a:t> </a:t>
            </a:r>
            <a:r>
              <a:rPr sz="1600" i="1" dirty="0">
                <a:solidFill>
                  <a:srgbClr val="7F7F7F"/>
                </a:solidFill>
                <a:latin typeface="Arial"/>
                <a:cs typeface="Arial"/>
              </a:rPr>
              <a:t>Rehabilitation,</a:t>
            </a:r>
            <a:r>
              <a:rPr sz="1600" i="1" spc="-35" dirty="0">
                <a:solidFill>
                  <a:srgbClr val="7F7F7F"/>
                </a:solidFill>
                <a:latin typeface="Arial"/>
                <a:cs typeface="Arial"/>
              </a:rPr>
              <a:t> </a:t>
            </a:r>
            <a:r>
              <a:rPr sz="1600" spc="-20" dirty="0">
                <a:solidFill>
                  <a:srgbClr val="7F7F7F"/>
                </a:solidFill>
                <a:latin typeface="Arial"/>
                <a:cs typeface="Arial"/>
              </a:rPr>
              <a:t>2021</a:t>
            </a:r>
            <a:endParaRPr sz="16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强化学习</a:t>
            </a:r>
          </a:p>
        </p:txBody>
      </p:sp>
      <p:pic>
        <p:nvPicPr>
          <p:cNvPr id="3" name="object 3"/>
          <p:cNvPicPr/>
          <p:nvPr/>
        </p:nvPicPr>
        <p:blipFill>
          <a:blip r:embed="rId2" cstate="print"/>
          <a:stretch>
            <a:fillRect/>
          </a:stretch>
        </p:blipFill>
        <p:spPr>
          <a:xfrm>
            <a:off x="171176" y="1555602"/>
            <a:ext cx="6858000" cy="3124200"/>
          </a:xfrm>
          <a:prstGeom prst="rect">
            <a:avLst/>
          </a:prstGeom>
        </p:spPr>
      </p:pic>
      <p:sp>
        <p:nvSpPr>
          <p:cNvPr id="4" name="object 4"/>
          <p:cNvSpPr txBox="1"/>
          <p:nvPr/>
        </p:nvSpPr>
        <p:spPr>
          <a:xfrm>
            <a:off x="383538" y="940308"/>
            <a:ext cx="11371580" cy="5557520"/>
          </a:xfrm>
          <a:prstGeom prst="rect">
            <a:avLst/>
          </a:prstGeom>
        </p:spPr>
        <p:txBody>
          <a:bodyPr vert="horz" wrap="square" lIns="0" tIns="165100" rIns="0" bIns="0" rtlCol="0">
            <a:spAutoFit/>
          </a:bodyPr>
          <a:lstStyle/>
          <a:p>
            <a:pPr marL="7078345">
              <a:lnSpc>
                <a:spcPct val="100000"/>
              </a:lnSpc>
              <a:spcBef>
                <a:spcPts val="1300"/>
              </a:spcBef>
            </a:pPr>
            <a:r>
              <a:rPr sz="2000" b="1" spc="-5" dirty="0">
                <a:latin typeface="Microsoft YaHei"/>
                <a:cs typeface="Microsoft YaHei"/>
              </a:rPr>
              <a:t>强化学习过程可以用一个循环 </a:t>
            </a:r>
            <a:r>
              <a:rPr sz="2000" b="1" spc="-10" dirty="0">
                <a:latin typeface="Arial"/>
                <a:cs typeface="Arial"/>
              </a:rPr>
              <a:t>(loop)</a:t>
            </a:r>
            <a:endParaRPr sz="2000">
              <a:latin typeface="Arial"/>
              <a:cs typeface="Arial"/>
            </a:endParaRPr>
          </a:p>
          <a:p>
            <a:pPr marL="7078345">
              <a:lnSpc>
                <a:spcPct val="100000"/>
              </a:lnSpc>
              <a:spcBef>
                <a:spcPts val="1200"/>
              </a:spcBef>
            </a:pPr>
            <a:r>
              <a:rPr sz="2000" b="1" spc="-20" dirty="0">
                <a:latin typeface="Microsoft YaHei"/>
                <a:cs typeface="Microsoft YaHei"/>
              </a:rPr>
              <a:t>来表示</a:t>
            </a:r>
            <a:endParaRPr sz="2000">
              <a:latin typeface="Microsoft YaHei"/>
              <a:cs typeface="Microsoft YaHei"/>
            </a:endParaRPr>
          </a:p>
          <a:p>
            <a:pPr marL="7364095" marR="135255" indent="-285750">
              <a:lnSpc>
                <a:spcPct val="150000"/>
              </a:lnSpc>
              <a:buFont typeface="Arial"/>
              <a:buChar char="•"/>
              <a:tabLst>
                <a:tab pos="7364095" algn="l"/>
              </a:tabLst>
            </a:pPr>
            <a:r>
              <a:rPr sz="2000" spc="-15" dirty="0">
                <a:latin typeface="Microsoft YaHei"/>
                <a:cs typeface="Microsoft YaHei"/>
              </a:rPr>
              <a:t>智能体在环境 </a:t>
            </a:r>
            <a:r>
              <a:rPr sz="2000" spc="-10" dirty="0">
                <a:latin typeface="Arial"/>
                <a:cs typeface="Arial"/>
              </a:rPr>
              <a:t>(</a:t>
            </a:r>
            <a:r>
              <a:rPr sz="2000" dirty="0">
                <a:latin typeface="Microsoft YaHei"/>
                <a:cs typeface="Microsoft YaHei"/>
              </a:rPr>
              <a:t>超级马里奥</a:t>
            </a:r>
            <a:r>
              <a:rPr sz="2000" spc="-35" dirty="0">
                <a:latin typeface="Arial"/>
                <a:cs typeface="Arial"/>
              </a:rPr>
              <a:t>) </a:t>
            </a:r>
            <a:r>
              <a:rPr sz="2000" spc="-20" dirty="0">
                <a:latin typeface="Microsoft YaHei"/>
                <a:cs typeface="Microsoft YaHei"/>
              </a:rPr>
              <a:t>里获得</a:t>
            </a:r>
            <a:r>
              <a:rPr sz="2000" dirty="0">
                <a:latin typeface="Microsoft YaHei"/>
                <a:cs typeface="Microsoft YaHei"/>
              </a:rPr>
              <a:t>初始状态</a:t>
            </a:r>
            <a:r>
              <a:rPr sz="2000" b="1" dirty="0">
                <a:latin typeface="Arial"/>
                <a:cs typeface="Arial"/>
              </a:rPr>
              <a:t>S0</a:t>
            </a:r>
            <a:r>
              <a:rPr sz="2000" b="1" spc="-20" dirty="0">
                <a:latin typeface="Arial"/>
                <a:cs typeface="Arial"/>
              </a:rPr>
              <a:t> </a:t>
            </a:r>
            <a:r>
              <a:rPr sz="2000" spc="-10" dirty="0">
                <a:latin typeface="Arial"/>
                <a:cs typeface="Arial"/>
              </a:rPr>
              <a:t>(</a:t>
            </a:r>
            <a:r>
              <a:rPr sz="2000" dirty="0">
                <a:latin typeface="Microsoft YaHei"/>
                <a:cs typeface="Microsoft YaHei"/>
              </a:rPr>
              <a:t>游戏的第一帧</a:t>
            </a:r>
            <a:r>
              <a:rPr sz="2000" spc="-10" dirty="0">
                <a:latin typeface="Arial"/>
                <a:cs typeface="Arial"/>
              </a:rPr>
              <a:t>) </a:t>
            </a:r>
            <a:r>
              <a:rPr sz="2000" spc="-50" dirty="0">
                <a:latin typeface="Microsoft YaHei"/>
                <a:cs typeface="Microsoft YaHei"/>
              </a:rPr>
              <a:t>；</a:t>
            </a:r>
            <a:endParaRPr sz="2000">
              <a:latin typeface="Microsoft YaHei"/>
              <a:cs typeface="Microsoft YaHei"/>
            </a:endParaRPr>
          </a:p>
          <a:p>
            <a:pPr marL="7364095" marR="5080" indent="-285750">
              <a:lnSpc>
                <a:spcPct val="150000"/>
              </a:lnSpc>
              <a:buFont typeface="Arial"/>
              <a:buChar char="•"/>
              <a:tabLst>
                <a:tab pos="7364095" algn="l"/>
              </a:tabLst>
            </a:pPr>
            <a:r>
              <a:rPr sz="2000" dirty="0">
                <a:latin typeface="Microsoft YaHei"/>
                <a:cs typeface="Microsoft YaHei"/>
              </a:rPr>
              <a:t>在</a:t>
            </a:r>
            <a:r>
              <a:rPr sz="2000" spc="-20" dirty="0">
                <a:latin typeface="Arial"/>
                <a:cs typeface="Arial"/>
              </a:rPr>
              <a:t>S0</a:t>
            </a:r>
            <a:r>
              <a:rPr sz="2000" spc="-5" dirty="0">
                <a:latin typeface="Microsoft YaHei"/>
                <a:cs typeface="Microsoft YaHei"/>
              </a:rPr>
              <a:t>的基础上，</a:t>
            </a:r>
            <a:r>
              <a:rPr sz="2000" spc="-10" dirty="0">
                <a:latin typeface="Arial"/>
                <a:cs typeface="Arial"/>
              </a:rPr>
              <a:t>agent</a:t>
            </a:r>
            <a:r>
              <a:rPr sz="2000" spc="-10" dirty="0">
                <a:latin typeface="Microsoft YaHei"/>
                <a:cs typeface="Microsoft YaHei"/>
              </a:rPr>
              <a:t>会做出第一个</a:t>
            </a:r>
            <a:r>
              <a:rPr sz="2000" dirty="0">
                <a:latin typeface="Microsoft YaHei"/>
                <a:cs typeface="Microsoft YaHei"/>
              </a:rPr>
              <a:t>行动</a:t>
            </a:r>
            <a:r>
              <a:rPr sz="2000" b="1" dirty="0">
                <a:latin typeface="Arial"/>
                <a:cs typeface="Arial"/>
              </a:rPr>
              <a:t>A0</a:t>
            </a:r>
            <a:r>
              <a:rPr sz="2000" b="1" spc="-20" dirty="0">
                <a:latin typeface="Arial"/>
                <a:cs typeface="Arial"/>
              </a:rPr>
              <a:t> </a:t>
            </a:r>
            <a:r>
              <a:rPr sz="2000" spc="-10" dirty="0">
                <a:latin typeface="Arial"/>
                <a:cs typeface="Arial"/>
              </a:rPr>
              <a:t>(</a:t>
            </a:r>
            <a:r>
              <a:rPr sz="2000" dirty="0">
                <a:latin typeface="Microsoft YaHei"/>
                <a:cs typeface="Microsoft YaHei"/>
              </a:rPr>
              <a:t>如向右走</a:t>
            </a:r>
            <a:r>
              <a:rPr sz="2000" spc="-10" dirty="0">
                <a:latin typeface="Arial"/>
                <a:cs typeface="Arial"/>
              </a:rPr>
              <a:t>) </a:t>
            </a:r>
            <a:r>
              <a:rPr sz="2000" spc="-50" dirty="0">
                <a:latin typeface="Microsoft YaHei"/>
                <a:cs typeface="Microsoft YaHei"/>
              </a:rPr>
              <a:t>；</a:t>
            </a:r>
            <a:endParaRPr sz="2000">
              <a:latin typeface="Microsoft YaHei"/>
              <a:cs typeface="Microsoft YaHei"/>
            </a:endParaRPr>
          </a:p>
          <a:p>
            <a:pPr marL="7364095" indent="-285750">
              <a:lnSpc>
                <a:spcPct val="100000"/>
              </a:lnSpc>
              <a:spcBef>
                <a:spcPts val="1200"/>
              </a:spcBef>
              <a:buFont typeface="Arial"/>
              <a:buChar char="•"/>
              <a:tabLst>
                <a:tab pos="7364095" algn="l"/>
              </a:tabLst>
            </a:pPr>
            <a:r>
              <a:rPr sz="2000" dirty="0">
                <a:latin typeface="Microsoft YaHei"/>
                <a:cs typeface="Microsoft YaHei"/>
              </a:rPr>
              <a:t>环境变化，获得新的状态</a:t>
            </a:r>
            <a:r>
              <a:rPr sz="2000" b="1" dirty="0">
                <a:latin typeface="Arial"/>
                <a:cs typeface="Arial"/>
              </a:rPr>
              <a:t>S1</a:t>
            </a:r>
            <a:r>
              <a:rPr sz="2000" b="1" spc="-25" dirty="0">
                <a:latin typeface="Arial"/>
                <a:cs typeface="Arial"/>
              </a:rPr>
              <a:t> </a:t>
            </a:r>
            <a:r>
              <a:rPr sz="2000" spc="-10" dirty="0">
                <a:latin typeface="Arial"/>
                <a:cs typeface="Arial"/>
              </a:rPr>
              <a:t>(A0</a:t>
            </a:r>
            <a:r>
              <a:rPr sz="2000" spc="-50" dirty="0">
                <a:latin typeface="Microsoft YaHei"/>
                <a:cs typeface="Microsoft YaHei"/>
              </a:rPr>
              <a:t>发</a:t>
            </a:r>
            <a:endParaRPr sz="2000">
              <a:latin typeface="Microsoft YaHei"/>
              <a:cs typeface="Microsoft YaHei"/>
            </a:endParaRPr>
          </a:p>
          <a:p>
            <a:pPr marL="7364095">
              <a:lnSpc>
                <a:spcPct val="100000"/>
              </a:lnSpc>
              <a:spcBef>
                <a:spcPts val="1200"/>
              </a:spcBef>
            </a:pPr>
            <a:r>
              <a:rPr sz="2000" dirty="0">
                <a:latin typeface="Microsoft YaHei"/>
                <a:cs typeface="Microsoft YaHei"/>
              </a:rPr>
              <a:t>生后的某一帧</a:t>
            </a:r>
            <a:r>
              <a:rPr sz="2000" spc="-5" dirty="0">
                <a:latin typeface="Arial"/>
                <a:cs typeface="Arial"/>
              </a:rPr>
              <a:t>) </a:t>
            </a:r>
            <a:r>
              <a:rPr sz="2000" spc="-50" dirty="0">
                <a:latin typeface="Microsoft YaHei"/>
                <a:cs typeface="Microsoft YaHei"/>
              </a:rPr>
              <a:t>；</a:t>
            </a:r>
            <a:endParaRPr sz="2000">
              <a:latin typeface="Microsoft YaHei"/>
              <a:cs typeface="Microsoft YaHei"/>
            </a:endParaRPr>
          </a:p>
          <a:p>
            <a:pPr marL="7364095" indent="-285750">
              <a:lnSpc>
                <a:spcPct val="100000"/>
              </a:lnSpc>
              <a:spcBef>
                <a:spcPts val="1200"/>
              </a:spcBef>
              <a:buFont typeface="Arial"/>
              <a:buChar char="•"/>
              <a:tabLst>
                <a:tab pos="7364095" algn="l"/>
              </a:tabLst>
            </a:pPr>
            <a:r>
              <a:rPr sz="2000" dirty="0">
                <a:latin typeface="Microsoft YaHei"/>
                <a:cs typeface="Microsoft YaHei"/>
              </a:rPr>
              <a:t>环境给出了第一个奖励</a:t>
            </a:r>
            <a:r>
              <a:rPr sz="2000" b="1" dirty="0">
                <a:latin typeface="Arial"/>
                <a:cs typeface="Arial"/>
              </a:rPr>
              <a:t>R1</a:t>
            </a:r>
            <a:r>
              <a:rPr sz="2000" b="1" spc="-30" dirty="0">
                <a:latin typeface="Arial"/>
                <a:cs typeface="Arial"/>
              </a:rPr>
              <a:t> </a:t>
            </a:r>
            <a:r>
              <a:rPr sz="2000" spc="-10" dirty="0">
                <a:latin typeface="Arial"/>
                <a:cs typeface="Arial"/>
              </a:rPr>
              <a:t>(</a:t>
            </a:r>
            <a:r>
              <a:rPr sz="2000" spc="-20" dirty="0">
                <a:latin typeface="Microsoft YaHei"/>
                <a:cs typeface="Microsoft YaHei"/>
              </a:rPr>
              <a:t>没死：</a:t>
            </a:r>
            <a:endParaRPr sz="2000">
              <a:latin typeface="Microsoft YaHei"/>
              <a:cs typeface="Microsoft YaHei"/>
            </a:endParaRPr>
          </a:p>
          <a:p>
            <a:pPr marL="7364095">
              <a:lnSpc>
                <a:spcPct val="100000"/>
              </a:lnSpc>
              <a:spcBef>
                <a:spcPts val="1200"/>
              </a:spcBef>
            </a:pPr>
            <a:r>
              <a:rPr sz="2000" dirty="0">
                <a:latin typeface="Arial"/>
                <a:cs typeface="Arial"/>
              </a:rPr>
              <a:t>+1)</a:t>
            </a:r>
            <a:r>
              <a:rPr sz="2000" spc="-20" dirty="0">
                <a:latin typeface="Arial"/>
                <a:cs typeface="Arial"/>
              </a:rPr>
              <a:t> </a:t>
            </a:r>
            <a:r>
              <a:rPr sz="2000" spc="-50" dirty="0">
                <a:latin typeface="Microsoft YaHei"/>
                <a:cs typeface="Microsoft YaHei"/>
              </a:rPr>
              <a:t>；</a:t>
            </a:r>
            <a:endParaRPr sz="2000">
              <a:latin typeface="Microsoft YaHei"/>
              <a:cs typeface="Microsoft YaHei"/>
            </a:endParaRPr>
          </a:p>
          <a:p>
            <a:pPr marL="12700" marR="1725295">
              <a:lnSpc>
                <a:spcPct val="150000"/>
              </a:lnSpc>
              <a:spcBef>
                <a:spcPts val="360"/>
              </a:spcBef>
            </a:pPr>
            <a:r>
              <a:rPr sz="2000" dirty="0">
                <a:latin typeface="Microsoft YaHei"/>
                <a:cs typeface="Microsoft YaHei"/>
              </a:rPr>
              <a:t>这个</a:t>
            </a:r>
            <a:r>
              <a:rPr sz="2000" spc="-20" dirty="0">
                <a:latin typeface="Arial"/>
                <a:cs typeface="Arial"/>
              </a:rPr>
              <a:t>loop</a:t>
            </a:r>
            <a:r>
              <a:rPr sz="2000" dirty="0">
                <a:latin typeface="Microsoft YaHei"/>
                <a:cs typeface="Microsoft YaHei"/>
              </a:rPr>
              <a:t>输出的就是一个</a:t>
            </a:r>
            <a:r>
              <a:rPr sz="2000" b="1" dirty="0">
                <a:latin typeface="Microsoft YaHei"/>
                <a:cs typeface="Microsoft YaHei"/>
              </a:rPr>
              <a:t>由状态、奖励和行动组成的序列</a:t>
            </a:r>
            <a:r>
              <a:rPr sz="2000" dirty="0">
                <a:latin typeface="Microsoft YaHei"/>
                <a:cs typeface="Microsoft YaHei"/>
              </a:rPr>
              <a:t>。而智能体的</a:t>
            </a:r>
            <a:r>
              <a:rPr sz="2000" b="1" dirty="0">
                <a:latin typeface="Microsoft YaHei"/>
                <a:cs typeface="Microsoft YaHei"/>
              </a:rPr>
              <a:t>目标</a:t>
            </a:r>
            <a:r>
              <a:rPr sz="2000" dirty="0">
                <a:latin typeface="Microsoft YaHei"/>
                <a:cs typeface="Microsoft YaHei"/>
              </a:rPr>
              <a:t>就是让</a:t>
            </a:r>
            <a:r>
              <a:rPr sz="2000" b="1" spc="-25" dirty="0">
                <a:latin typeface="Microsoft YaHei"/>
                <a:cs typeface="Microsoft YaHei"/>
              </a:rPr>
              <a:t>预期</a:t>
            </a:r>
            <a:r>
              <a:rPr sz="2000" b="1" dirty="0">
                <a:latin typeface="Microsoft YaHei"/>
                <a:cs typeface="Microsoft YaHei"/>
              </a:rPr>
              <a:t>累积奖励最大化</a:t>
            </a:r>
            <a:r>
              <a:rPr sz="2000" spc="-50" dirty="0">
                <a:latin typeface="Microsoft YaHei"/>
                <a:cs typeface="Microsoft YaHei"/>
              </a:rPr>
              <a:t>。</a:t>
            </a:r>
            <a:endParaRPr sz="2000">
              <a:latin typeface="Microsoft YaHei"/>
              <a:cs typeface="Microsoft YaHe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强化学习</a:t>
            </a:r>
          </a:p>
        </p:txBody>
      </p:sp>
      <p:pic>
        <p:nvPicPr>
          <p:cNvPr id="3" name="object 3"/>
          <p:cNvPicPr/>
          <p:nvPr/>
        </p:nvPicPr>
        <p:blipFill>
          <a:blip r:embed="rId2" cstate="print"/>
          <a:stretch>
            <a:fillRect/>
          </a:stretch>
        </p:blipFill>
        <p:spPr>
          <a:xfrm>
            <a:off x="494602" y="769611"/>
            <a:ext cx="11202795" cy="574621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强化学习</a:t>
            </a:r>
          </a:p>
        </p:txBody>
      </p:sp>
      <p:sp>
        <p:nvSpPr>
          <p:cNvPr id="3" name="object 3"/>
          <p:cNvSpPr txBox="1"/>
          <p:nvPr/>
        </p:nvSpPr>
        <p:spPr>
          <a:xfrm>
            <a:off x="491981" y="932179"/>
            <a:ext cx="11394440" cy="4672965"/>
          </a:xfrm>
          <a:prstGeom prst="rect">
            <a:avLst/>
          </a:prstGeom>
        </p:spPr>
        <p:txBody>
          <a:bodyPr vert="horz" wrap="square" lIns="0" tIns="12700" rIns="0" bIns="0" rtlCol="0">
            <a:spAutoFit/>
          </a:bodyPr>
          <a:lstStyle/>
          <a:p>
            <a:pPr marL="19685" marR="224154">
              <a:lnSpc>
                <a:spcPct val="152500"/>
              </a:lnSpc>
              <a:spcBef>
                <a:spcPts val="100"/>
              </a:spcBef>
            </a:pPr>
            <a:r>
              <a:rPr sz="2400" b="1" dirty="0">
                <a:solidFill>
                  <a:srgbClr val="C00000"/>
                </a:solidFill>
                <a:latin typeface="Microsoft YaHei"/>
                <a:cs typeface="Microsoft YaHei"/>
              </a:rPr>
              <a:t>深度强化学习（</a:t>
            </a:r>
            <a:r>
              <a:rPr sz="2400" b="1" dirty="0">
                <a:solidFill>
                  <a:srgbClr val="C00000"/>
                </a:solidFill>
                <a:latin typeface="Arial"/>
                <a:cs typeface="Arial"/>
              </a:rPr>
              <a:t>Deep</a:t>
            </a:r>
            <a:r>
              <a:rPr sz="2400" b="1" spc="-60" dirty="0">
                <a:solidFill>
                  <a:srgbClr val="C00000"/>
                </a:solidFill>
                <a:latin typeface="Arial"/>
                <a:cs typeface="Arial"/>
              </a:rPr>
              <a:t> </a:t>
            </a:r>
            <a:r>
              <a:rPr sz="2400" b="1" dirty="0">
                <a:solidFill>
                  <a:srgbClr val="C00000"/>
                </a:solidFill>
                <a:latin typeface="Arial"/>
                <a:cs typeface="Arial"/>
              </a:rPr>
              <a:t>Reinforcement</a:t>
            </a:r>
            <a:r>
              <a:rPr sz="2400" b="1" spc="-50" dirty="0">
                <a:solidFill>
                  <a:srgbClr val="C00000"/>
                </a:solidFill>
                <a:latin typeface="Arial"/>
                <a:cs typeface="Arial"/>
              </a:rPr>
              <a:t> </a:t>
            </a:r>
            <a:r>
              <a:rPr sz="2400" b="1" spc="-10" dirty="0">
                <a:solidFill>
                  <a:srgbClr val="C00000"/>
                </a:solidFill>
                <a:latin typeface="Arial"/>
                <a:cs typeface="Arial"/>
              </a:rPr>
              <a:t>Learning</a:t>
            </a:r>
            <a:r>
              <a:rPr sz="2400" b="1" spc="-10" dirty="0">
                <a:solidFill>
                  <a:srgbClr val="C00000"/>
                </a:solidFill>
                <a:latin typeface="Microsoft YaHei"/>
                <a:cs typeface="Microsoft YaHei"/>
              </a:rPr>
              <a:t>，</a:t>
            </a:r>
            <a:r>
              <a:rPr sz="2400" b="1" spc="-10" dirty="0">
                <a:solidFill>
                  <a:srgbClr val="C00000"/>
                </a:solidFill>
                <a:latin typeface="Arial"/>
                <a:cs typeface="Arial"/>
              </a:rPr>
              <a:t>DRL</a:t>
            </a:r>
            <a:r>
              <a:rPr sz="2400" b="1" spc="-10" dirty="0">
                <a:solidFill>
                  <a:srgbClr val="C00000"/>
                </a:solidFill>
                <a:latin typeface="Microsoft YaHei"/>
                <a:cs typeface="Microsoft YaHei"/>
              </a:rPr>
              <a:t>）</a:t>
            </a:r>
            <a:r>
              <a:rPr sz="2400" spc="-20" dirty="0">
                <a:latin typeface="Microsoft YaHei"/>
                <a:cs typeface="Microsoft YaHei"/>
              </a:rPr>
              <a:t>，其所带来的推理能力 是</a:t>
            </a:r>
            <a:r>
              <a:rPr sz="2400" spc="-5" dirty="0">
                <a:latin typeface="Microsoft YaHei"/>
                <a:cs typeface="Microsoft YaHei"/>
              </a:rPr>
              <a:t>智能的一个关键特征衡量，真正的让机器有了自我学习、自我思考的能力。</a:t>
            </a:r>
            <a:endParaRPr sz="2400">
              <a:latin typeface="Microsoft YaHei"/>
              <a:cs typeface="Microsoft YaHei"/>
            </a:endParaRPr>
          </a:p>
          <a:p>
            <a:pPr marL="19685">
              <a:lnSpc>
                <a:spcPct val="100000"/>
              </a:lnSpc>
              <a:spcBef>
                <a:spcPts val="1415"/>
              </a:spcBef>
            </a:pPr>
            <a:r>
              <a:rPr sz="2400" dirty="0">
                <a:latin typeface="Arial"/>
                <a:cs typeface="Arial"/>
              </a:rPr>
              <a:t>DRL</a:t>
            </a:r>
            <a:r>
              <a:rPr sz="2400" spc="-145" dirty="0">
                <a:latin typeface="Arial"/>
                <a:cs typeface="Arial"/>
              </a:rPr>
              <a:t> </a:t>
            </a:r>
            <a:r>
              <a:rPr sz="2400" spc="-5" dirty="0">
                <a:latin typeface="Microsoft YaHei"/>
                <a:cs typeface="Microsoft YaHei"/>
              </a:rPr>
              <a:t>本质上属于采用神经网络作为值函数估计器的一类方法，其主要优势在于它能够</a:t>
            </a:r>
            <a:endParaRPr sz="2400">
              <a:latin typeface="Microsoft YaHei"/>
              <a:cs typeface="Microsoft YaHei"/>
            </a:endParaRPr>
          </a:p>
          <a:p>
            <a:pPr marL="19685" marR="5080">
              <a:lnSpc>
                <a:spcPct val="149200"/>
              </a:lnSpc>
              <a:spcBef>
                <a:spcPts val="25"/>
              </a:spcBef>
            </a:pPr>
            <a:r>
              <a:rPr sz="2400" spc="-15" dirty="0">
                <a:latin typeface="Microsoft YaHei"/>
                <a:cs typeface="Microsoft YaHei"/>
              </a:rPr>
              <a:t>利用深度神经网络对状态特征进行自动抽取，避免了人工 定义状态特征带来的不准确</a:t>
            </a:r>
            <a:r>
              <a:rPr sz="2400" dirty="0">
                <a:latin typeface="Microsoft YaHei"/>
                <a:cs typeface="Microsoft YaHei"/>
              </a:rPr>
              <a:t>性，使得</a:t>
            </a:r>
            <a:r>
              <a:rPr sz="2400" spc="-20" dirty="0">
                <a:latin typeface="Arial"/>
                <a:cs typeface="Arial"/>
              </a:rPr>
              <a:t>Agent</a:t>
            </a:r>
            <a:r>
              <a:rPr sz="2400" spc="-5" dirty="0">
                <a:latin typeface="Microsoft YaHei"/>
                <a:cs typeface="Microsoft YaHei"/>
              </a:rPr>
              <a:t>能够在更原始的状态上进行学习。</a:t>
            </a:r>
            <a:endParaRPr sz="2400">
              <a:latin typeface="Microsoft YaHei"/>
              <a:cs typeface="Microsoft YaHei"/>
            </a:endParaRPr>
          </a:p>
          <a:p>
            <a:pPr marL="12700" marR="4260215">
              <a:lnSpc>
                <a:spcPct val="150000"/>
              </a:lnSpc>
              <a:spcBef>
                <a:spcPts val="4095"/>
              </a:spcBef>
            </a:pPr>
            <a:r>
              <a:rPr sz="2000" b="1" spc="-10" dirty="0">
                <a:solidFill>
                  <a:srgbClr val="C00000"/>
                </a:solidFill>
                <a:latin typeface="Arial"/>
                <a:cs typeface="Arial"/>
              </a:rPr>
              <a:t>AlphaGo</a:t>
            </a:r>
            <a:r>
              <a:rPr sz="2000" b="1" dirty="0">
                <a:solidFill>
                  <a:srgbClr val="C00000"/>
                </a:solidFill>
                <a:latin typeface="Microsoft YaHei"/>
                <a:cs typeface="Microsoft YaHei"/>
              </a:rPr>
              <a:t>将深度学习方法引</a:t>
            </a:r>
            <a:r>
              <a:rPr sz="2000" b="1" spc="-20" dirty="0">
                <a:solidFill>
                  <a:srgbClr val="C00000"/>
                </a:solidFill>
                <a:latin typeface="Arial"/>
                <a:cs typeface="Arial"/>
              </a:rPr>
              <a:t>MCTS</a:t>
            </a:r>
            <a:r>
              <a:rPr sz="2000" b="1" spc="-15" dirty="0">
                <a:solidFill>
                  <a:srgbClr val="C00000"/>
                </a:solidFill>
                <a:latin typeface="Microsoft YaHei"/>
                <a:cs typeface="Microsoft YaHei"/>
              </a:rPr>
              <a:t>，设计了两个深度学习网络：</a:t>
            </a:r>
            <a:r>
              <a:rPr sz="2000" b="1" dirty="0">
                <a:solidFill>
                  <a:srgbClr val="C00000"/>
                </a:solidFill>
                <a:latin typeface="Microsoft YaHei"/>
                <a:cs typeface="Microsoft YaHei"/>
              </a:rPr>
              <a:t>策略网络：</a:t>
            </a:r>
            <a:r>
              <a:rPr sz="2000" spc="-5" dirty="0">
                <a:latin typeface="Microsoft YaHei"/>
                <a:cs typeface="Microsoft YaHei"/>
              </a:rPr>
              <a:t>选择若干认为最好的下子点</a:t>
            </a:r>
            <a:endParaRPr sz="2000">
              <a:latin typeface="Microsoft YaHei"/>
              <a:cs typeface="Microsoft YaHei"/>
            </a:endParaRPr>
          </a:p>
          <a:p>
            <a:pPr marL="12700">
              <a:lnSpc>
                <a:spcPct val="100000"/>
              </a:lnSpc>
              <a:spcBef>
                <a:spcPts val="1200"/>
              </a:spcBef>
            </a:pPr>
            <a:r>
              <a:rPr sz="2000" b="1" dirty="0">
                <a:solidFill>
                  <a:srgbClr val="C00000"/>
                </a:solidFill>
                <a:latin typeface="Microsoft YaHei"/>
                <a:cs typeface="Microsoft YaHei"/>
              </a:rPr>
              <a:t>估值网络：</a:t>
            </a:r>
            <a:r>
              <a:rPr sz="2000" spc="-5" dirty="0">
                <a:latin typeface="Microsoft YaHei"/>
                <a:cs typeface="Microsoft YaHei"/>
              </a:rPr>
              <a:t>对给定棋局进行估值，判断棋局是否有利</a:t>
            </a:r>
            <a:endParaRPr sz="2000">
              <a:latin typeface="Microsoft YaHei"/>
              <a:cs typeface="Microsoft YaHei"/>
            </a:endParaRPr>
          </a:p>
        </p:txBody>
      </p:sp>
      <p:pic>
        <p:nvPicPr>
          <p:cNvPr id="4" name="object 4"/>
          <p:cNvPicPr/>
          <p:nvPr/>
        </p:nvPicPr>
        <p:blipFill>
          <a:blip r:embed="rId2" cstate="print"/>
          <a:stretch>
            <a:fillRect/>
          </a:stretch>
        </p:blipFill>
        <p:spPr>
          <a:xfrm>
            <a:off x="10139020" y="4110239"/>
            <a:ext cx="1632526" cy="2138610"/>
          </a:xfrm>
          <a:prstGeom prst="rect">
            <a:avLst/>
          </a:prstGeom>
        </p:spPr>
      </p:pic>
      <p:pic>
        <p:nvPicPr>
          <p:cNvPr id="5" name="object 5"/>
          <p:cNvPicPr/>
          <p:nvPr/>
        </p:nvPicPr>
        <p:blipFill>
          <a:blip r:embed="rId3" cstate="print"/>
          <a:stretch>
            <a:fillRect/>
          </a:stretch>
        </p:blipFill>
        <p:spPr>
          <a:xfrm>
            <a:off x="7544082" y="4110240"/>
            <a:ext cx="2403480" cy="21951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8647" y="6583171"/>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Arial"/>
                <a:cs typeface="Arial"/>
              </a:rPr>
              <a:t>4</a:t>
            </a:r>
            <a:endParaRPr sz="1200">
              <a:latin typeface="Arial"/>
              <a:cs typeface="Arial"/>
            </a:endParaRPr>
          </a:p>
        </p:txBody>
      </p:sp>
      <p:sp>
        <p:nvSpPr>
          <p:cNvPr id="3" name="object 3"/>
          <p:cNvSpPr txBox="1">
            <a:spLocks noGrp="1"/>
          </p:cNvSpPr>
          <p:nvPr>
            <p:ph type="title" idx="4294967295"/>
          </p:nvPr>
        </p:nvSpPr>
        <p:spPr>
          <a:xfrm>
            <a:off x="1154090" y="74676"/>
            <a:ext cx="4765675" cy="443711"/>
          </a:xfrm>
          <a:prstGeom prst="rect">
            <a:avLst/>
          </a:prstGeom>
        </p:spPr>
        <p:txBody>
          <a:bodyPr vert="horz" wrap="square" lIns="0" tIns="12700" rIns="0" bIns="0" rtlCol="0">
            <a:spAutoFit/>
          </a:bodyPr>
          <a:lstStyle/>
          <a:p>
            <a:pPr marL="12700">
              <a:lnSpc>
                <a:spcPct val="100000"/>
              </a:lnSpc>
              <a:spcBef>
                <a:spcPts val="100"/>
              </a:spcBef>
            </a:pPr>
            <a:r>
              <a:rPr sz="2800" spc="-15" dirty="0"/>
              <a:t>经典机器学习 </a:t>
            </a:r>
            <a:r>
              <a:rPr sz="2800" dirty="0">
                <a:latin typeface="Arial"/>
                <a:cs typeface="Arial"/>
              </a:rPr>
              <a:t>vs</a:t>
            </a:r>
            <a:r>
              <a:rPr sz="2800" spc="-10" dirty="0">
                <a:latin typeface="Arial"/>
                <a:cs typeface="Arial"/>
              </a:rPr>
              <a:t> </a:t>
            </a:r>
            <a:r>
              <a:rPr sz="2800" spc="-15" dirty="0"/>
              <a:t>深度学习</a:t>
            </a:r>
          </a:p>
        </p:txBody>
      </p:sp>
      <p:sp>
        <p:nvSpPr>
          <p:cNvPr id="4" name="object 4"/>
          <p:cNvSpPr txBox="1"/>
          <p:nvPr/>
        </p:nvSpPr>
        <p:spPr>
          <a:xfrm>
            <a:off x="383538" y="6095491"/>
            <a:ext cx="9199880" cy="568325"/>
          </a:xfrm>
          <a:prstGeom prst="rect">
            <a:avLst/>
          </a:prstGeom>
        </p:spPr>
        <p:txBody>
          <a:bodyPr vert="horz" wrap="square" lIns="0" tIns="26670" rIns="0" bIns="0" rtlCol="0">
            <a:spAutoFit/>
          </a:bodyPr>
          <a:lstStyle/>
          <a:p>
            <a:pPr marL="12700" marR="5080">
              <a:lnSpc>
                <a:spcPts val="2110"/>
              </a:lnSpc>
              <a:spcBef>
                <a:spcPts val="210"/>
              </a:spcBef>
            </a:pPr>
            <a:r>
              <a:rPr sz="1800" dirty="0">
                <a:solidFill>
                  <a:srgbClr val="7F7F7F"/>
                </a:solidFill>
                <a:latin typeface="Arial"/>
                <a:cs typeface="Arial"/>
              </a:rPr>
              <a:t>Source:</a:t>
            </a:r>
            <a:r>
              <a:rPr sz="1800" spc="-25" dirty="0">
                <a:solidFill>
                  <a:srgbClr val="7F7F7F"/>
                </a:solidFill>
                <a:latin typeface="Arial"/>
                <a:cs typeface="Arial"/>
              </a:rPr>
              <a:t> </a:t>
            </a:r>
            <a:r>
              <a:rPr sz="1800" dirty="0">
                <a:solidFill>
                  <a:srgbClr val="7F7F7F"/>
                </a:solidFill>
                <a:latin typeface="Arial"/>
                <a:cs typeface="Arial"/>
              </a:rPr>
              <a:t>Bhatt,</a:t>
            </a:r>
            <a:r>
              <a:rPr sz="1800" spc="-25" dirty="0">
                <a:solidFill>
                  <a:srgbClr val="7F7F7F"/>
                </a:solidFill>
                <a:latin typeface="Arial"/>
                <a:cs typeface="Arial"/>
              </a:rPr>
              <a:t> </a:t>
            </a:r>
            <a:r>
              <a:rPr sz="1800" dirty="0">
                <a:solidFill>
                  <a:srgbClr val="7F7F7F"/>
                </a:solidFill>
                <a:latin typeface="Arial"/>
                <a:cs typeface="Arial"/>
              </a:rPr>
              <a:t>Chandradeep,</a:t>
            </a:r>
            <a:r>
              <a:rPr sz="1800" spc="-20" dirty="0">
                <a:solidFill>
                  <a:srgbClr val="7F7F7F"/>
                </a:solidFill>
                <a:latin typeface="Arial"/>
                <a:cs typeface="Arial"/>
              </a:rPr>
              <a:t> </a:t>
            </a:r>
            <a:r>
              <a:rPr sz="1800" dirty="0">
                <a:solidFill>
                  <a:srgbClr val="7F7F7F"/>
                </a:solidFill>
                <a:latin typeface="Arial"/>
                <a:cs typeface="Arial"/>
              </a:rPr>
              <a:t>et</a:t>
            </a:r>
            <a:r>
              <a:rPr sz="1800" spc="-25" dirty="0">
                <a:solidFill>
                  <a:srgbClr val="7F7F7F"/>
                </a:solidFill>
                <a:latin typeface="Arial"/>
                <a:cs typeface="Arial"/>
              </a:rPr>
              <a:t> </a:t>
            </a:r>
            <a:r>
              <a:rPr sz="1800" dirty="0">
                <a:solidFill>
                  <a:srgbClr val="7F7F7F"/>
                </a:solidFill>
                <a:latin typeface="Arial"/>
                <a:cs typeface="Arial"/>
              </a:rPr>
              <a:t>al.</a:t>
            </a:r>
            <a:r>
              <a:rPr sz="1800" spc="-20" dirty="0">
                <a:solidFill>
                  <a:srgbClr val="7F7F7F"/>
                </a:solidFill>
                <a:latin typeface="Arial"/>
                <a:cs typeface="Arial"/>
              </a:rPr>
              <a:t> </a:t>
            </a:r>
            <a:r>
              <a:rPr sz="1800" dirty="0">
                <a:solidFill>
                  <a:srgbClr val="7F7F7F"/>
                </a:solidFill>
                <a:latin typeface="Arial"/>
                <a:cs typeface="Arial"/>
              </a:rPr>
              <a:t>"The</a:t>
            </a:r>
            <a:r>
              <a:rPr sz="1800" spc="-25" dirty="0">
                <a:solidFill>
                  <a:srgbClr val="7F7F7F"/>
                </a:solidFill>
                <a:latin typeface="Arial"/>
                <a:cs typeface="Arial"/>
              </a:rPr>
              <a:t> </a:t>
            </a:r>
            <a:r>
              <a:rPr sz="1800" dirty="0">
                <a:solidFill>
                  <a:srgbClr val="7F7F7F"/>
                </a:solidFill>
                <a:latin typeface="Arial"/>
                <a:cs typeface="Arial"/>
              </a:rPr>
              <a:t>state</a:t>
            </a:r>
            <a:r>
              <a:rPr sz="1800" spc="-20" dirty="0">
                <a:solidFill>
                  <a:srgbClr val="7F7F7F"/>
                </a:solidFill>
                <a:latin typeface="Arial"/>
                <a:cs typeface="Arial"/>
              </a:rPr>
              <a:t> </a:t>
            </a:r>
            <a:r>
              <a:rPr sz="1800" dirty="0">
                <a:solidFill>
                  <a:srgbClr val="7F7F7F"/>
                </a:solidFill>
                <a:latin typeface="Arial"/>
                <a:cs typeface="Arial"/>
              </a:rPr>
              <a:t>of</a:t>
            </a:r>
            <a:r>
              <a:rPr sz="1800" spc="-25" dirty="0">
                <a:solidFill>
                  <a:srgbClr val="7F7F7F"/>
                </a:solidFill>
                <a:latin typeface="Arial"/>
                <a:cs typeface="Arial"/>
              </a:rPr>
              <a:t> </a:t>
            </a:r>
            <a:r>
              <a:rPr sz="1800" dirty="0">
                <a:solidFill>
                  <a:srgbClr val="7F7F7F"/>
                </a:solidFill>
                <a:latin typeface="Arial"/>
                <a:cs typeface="Arial"/>
              </a:rPr>
              <a:t>the</a:t>
            </a:r>
            <a:r>
              <a:rPr sz="1800" spc="-20" dirty="0">
                <a:solidFill>
                  <a:srgbClr val="7F7F7F"/>
                </a:solidFill>
                <a:latin typeface="Arial"/>
                <a:cs typeface="Arial"/>
              </a:rPr>
              <a:t> </a:t>
            </a:r>
            <a:r>
              <a:rPr sz="1800" dirty="0">
                <a:solidFill>
                  <a:srgbClr val="7F7F7F"/>
                </a:solidFill>
                <a:latin typeface="Arial"/>
                <a:cs typeface="Arial"/>
              </a:rPr>
              <a:t>art</a:t>
            </a:r>
            <a:r>
              <a:rPr sz="1800" spc="-25" dirty="0">
                <a:solidFill>
                  <a:srgbClr val="7F7F7F"/>
                </a:solidFill>
                <a:latin typeface="Arial"/>
                <a:cs typeface="Arial"/>
              </a:rPr>
              <a:t> </a:t>
            </a:r>
            <a:r>
              <a:rPr sz="1800" dirty="0">
                <a:solidFill>
                  <a:srgbClr val="7F7F7F"/>
                </a:solidFill>
                <a:latin typeface="Arial"/>
                <a:cs typeface="Arial"/>
              </a:rPr>
              <a:t>of</a:t>
            </a:r>
            <a:r>
              <a:rPr sz="1800" spc="-20" dirty="0">
                <a:solidFill>
                  <a:srgbClr val="7F7F7F"/>
                </a:solidFill>
                <a:latin typeface="Arial"/>
                <a:cs typeface="Arial"/>
              </a:rPr>
              <a:t> </a:t>
            </a:r>
            <a:r>
              <a:rPr sz="1800" dirty="0">
                <a:solidFill>
                  <a:srgbClr val="7F7F7F"/>
                </a:solidFill>
                <a:latin typeface="Arial"/>
                <a:cs typeface="Arial"/>
              </a:rPr>
              <a:t>deep</a:t>
            </a:r>
            <a:r>
              <a:rPr sz="1800" spc="-25" dirty="0">
                <a:solidFill>
                  <a:srgbClr val="7F7F7F"/>
                </a:solidFill>
                <a:latin typeface="Arial"/>
                <a:cs typeface="Arial"/>
              </a:rPr>
              <a:t> </a:t>
            </a:r>
            <a:r>
              <a:rPr sz="1800" dirty="0">
                <a:solidFill>
                  <a:srgbClr val="7F7F7F"/>
                </a:solidFill>
                <a:latin typeface="Arial"/>
                <a:cs typeface="Arial"/>
              </a:rPr>
              <a:t>learning</a:t>
            </a:r>
            <a:r>
              <a:rPr sz="1800" spc="-20" dirty="0">
                <a:solidFill>
                  <a:srgbClr val="7F7F7F"/>
                </a:solidFill>
                <a:latin typeface="Arial"/>
                <a:cs typeface="Arial"/>
              </a:rPr>
              <a:t> </a:t>
            </a:r>
            <a:r>
              <a:rPr sz="1800" dirty="0">
                <a:solidFill>
                  <a:srgbClr val="7F7F7F"/>
                </a:solidFill>
                <a:latin typeface="Arial"/>
                <a:cs typeface="Arial"/>
              </a:rPr>
              <a:t>models</a:t>
            </a:r>
            <a:r>
              <a:rPr sz="1800" spc="-25" dirty="0">
                <a:solidFill>
                  <a:srgbClr val="7F7F7F"/>
                </a:solidFill>
                <a:latin typeface="Arial"/>
                <a:cs typeface="Arial"/>
              </a:rPr>
              <a:t> </a:t>
            </a:r>
            <a:r>
              <a:rPr sz="1800" dirty="0">
                <a:solidFill>
                  <a:srgbClr val="7F7F7F"/>
                </a:solidFill>
                <a:latin typeface="Arial"/>
                <a:cs typeface="Arial"/>
              </a:rPr>
              <a:t>in</a:t>
            </a:r>
            <a:r>
              <a:rPr sz="1800" spc="-20" dirty="0">
                <a:solidFill>
                  <a:srgbClr val="7F7F7F"/>
                </a:solidFill>
                <a:latin typeface="Arial"/>
                <a:cs typeface="Arial"/>
              </a:rPr>
              <a:t> </a:t>
            </a:r>
            <a:r>
              <a:rPr sz="1800" spc="-10" dirty="0">
                <a:solidFill>
                  <a:srgbClr val="7F7F7F"/>
                </a:solidFill>
                <a:latin typeface="Arial"/>
                <a:cs typeface="Arial"/>
              </a:rPr>
              <a:t>medical </a:t>
            </a:r>
            <a:r>
              <a:rPr sz="1800" dirty="0">
                <a:solidFill>
                  <a:srgbClr val="7F7F7F"/>
                </a:solidFill>
                <a:latin typeface="Arial"/>
                <a:cs typeface="Arial"/>
              </a:rPr>
              <a:t>science</a:t>
            </a:r>
            <a:r>
              <a:rPr sz="1800" spc="-40" dirty="0">
                <a:solidFill>
                  <a:srgbClr val="7F7F7F"/>
                </a:solidFill>
                <a:latin typeface="Arial"/>
                <a:cs typeface="Arial"/>
              </a:rPr>
              <a:t> </a:t>
            </a:r>
            <a:r>
              <a:rPr sz="1800" dirty="0">
                <a:solidFill>
                  <a:srgbClr val="7F7F7F"/>
                </a:solidFill>
                <a:latin typeface="Arial"/>
                <a:cs typeface="Arial"/>
              </a:rPr>
              <a:t>and</a:t>
            </a:r>
            <a:r>
              <a:rPr sz="1800" spc="-35" dirty="0">
                <a:solidFill>
                  <a:srgbClr val="7F7F7F"/>
                </a:solidFill>
                <a:latin typeface="Arial"/>
                <a:cs typeface="Arial"/>
              </a:rPr>
              <a:t> </a:t>
            </a:r>
            <a:r>
              <a:rPr sz="1800" dirty="0">
                <a:solidFill>
                  <a:srgbClr val="7F7F7F"/>
                </a:solidFill>
                <a:latin typeface="Arial"/>
                <a:cs typeface="Arial"/>
              </a:rPr>
              <a:t>their</a:t>
            </a:r>
            <a:r>
              <a:rPr sz="1800" spc="-30" dirty="0">
                <a:solidFill>
                  <a:srgbClr val="7F7F7F"/>
                </a:solidFill>
                <a:latin typeface="Arial"/>
                <a:cs typeface="Arial"/>
              </a:rPr>
              <a:t> </a:t>
            </a:r>
            <a:r>
              <a:rPr sz="1800" dirty="0">
                <a:solidFill>
                  <a:srgbClr val="7F7F7F"/>
                </a:solidFill>
                <a:latin typeface="Arial"/>
                <a:cs typeface="Arial"/>
              </a:rPr>
              <a:t>challenges."</a:t>
            </a:r>
            <a:r>
              <a:rPr sz="1800" spc="-35" dirty="0">
                <a:solidFill>
                  <a:srgbClr val="7F7F7F"/>
                </a:solidFill>
                <a:latin typeface="Arial"/>
                <a:cs typeface="Arial"/>
              </a:rPr>
              <a:t> </a:t>
            </a:r>
            <a:r>
              <a:rPr sz="1800" i="1" dirty="0">
                <a:solidFill>
                  <a:srgbClr val="7F7F7F"/>
                </a:solidFill>
                <a:latin typeface="Arial"/>
                <a:cs typeface="Arial"/>
              </a:rPr>
              <a:t>Multimedia</a:t>
            </a:r>
            <a:r>
              <a:rPr sz="1800" i="1" spc="-35" dirty="0">
                <a:solidFill>
                  <a:srgbClr val="7F7F7F"/>
                </a:solidFill>
                <a:latin typeface="Arial"/>
                <a:cs typeface="Arial"/>
              </a:rPr>
              <a:t> </a:t>
            </a:r>
            <a:r>
              <a:rPr sz="1800" i="1" dirty="0">
                <a:solidFill>
                  <a:srgbClr val="7F7F7F"/>
                </a:solidFill>
                <a:latin typeface="Arial"/>
                <a:cs typeface="Arial"/>
              </a:rPr>
              <a:t>Systems</a:t>
            </a:r>
            <a:r>
              <a:rPr sz="1800" i="1" spc="-35" dirty="0">
                <a:solidFill>
                  <a:srgbClr val="7F7F7F"/>
                </a:solidFill>
                <a:latin typeface="Arial"/>
                <a:cs typeface="Arial"/>
              </a:rPr>
              <a:t> </a:t>
            </a:r>
            <a:r>
              <a:rPr sz="1800" dirty="0">
                <a:solidFill>
                  <a:srgbClr val="7F7F7F"/>
                </a:solidFill>
                <a:latin typeface="Arial"/>
                <a:cs typeface="Arial"/>
              </a:rPr>
              <a:t>27.4</a:t>
            </a:r>
            <a:r>
              <a:rPr sz="1800" spc="-35" dirty="0">
                <a:solidFill>
                  <a:srgbClr val="7F7F7F"/>
                </a:solidFill>
                <a:latin typeface="Arial"/>
                <a:cs typeface="Arial"/>
              </a:rPr>
              <a:t> </a:t>
            </a:r>
            <a:r>
              <a:rPr sz="1800" dirty="0">
                <a:solidFill>
                  <a:srgbClr val="7F7F7F"/>
                </a:solidFill>
                <a:latin typeface="Arial"/>
                <a:cs typeface="Arial"/>
              </a:rPr>
              <a:t>(2021):</a:t>
            </a:r>
            <a:r>
              <a:rPr sz="1800" spc="-35" dirty="0">
                <a:solidFill>
                  <a:srgbClr val="7F7F7F"/>
                </a:solidFill>
                <a:latin typeface="Arial"/>
                <a:cs typeface="Arial"/>
              </a:rPr>
              <a:t> </a:t>
            </a:r>
            <a:r>
              <a:rPr sz="1800" spc="-10" dirty="0">
                <a:solidFill>
                  <a:srgbClr val="7F7F7F"/>
                </a:solidFill>
                <a:latin typeface="Arial"/>
                <a:cs typeface="Arial"/>
              </a:rPr>
              <a:t>599-</a:t>
            </a:r>
            <a:r>
              <a:rPr sz="1800" spc="-20" dirty="0">
                <a:solidFill>
                  <a:srgbClr val="7F7F7F"/>
                </a:solidFill>
                <a:latin typeface="Arial"/>
                <a:cs typeface="Arial"/>
              </a:rPr>
              <a:t>613.</a:t>
            </a:r>
            <a:endParaRPr sz="1800">
              <a:latin typeface="Arial"/>
              <a:cs typeface="Arial"/>
            </a:endParaRPr>
          </a:p>
        </p:txBody>
      </p:sp>
      <p:pic>
        <p:nvPicPr>
          <p:cNvPr id="5" name="object 5"/>
          <p:cNvPicPr/>
          <p:nvPr/>
        </p:nvPicPr>
        <p:blipFill>
          <a:blip r:embed="rId2" cstate="print"/>
          <a:stretch>
            <a:fillRect/>
          </a:stretch>
        </p:blipFill>
        <p:spPr>
          <a:xfrm>
            <a:off x="1075351" y="782335"/>
            <a:ext cx="9357122" cy="528048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14AA9AE-9985-2912-6F6B-844CB3B660CD}"/>
              </a:ext>
            </a:extLst>
          </p:cNvPr>
          <p:cNvSpPr txBox="1"/>
          <p:nvPr/>
        </p:nvSpPr>
        <p:spPr>
          <a:xfrm>
            <a:off x="2400300" y="2743200"/>
            <a:ext cx="6097604" cy="369332"/>
          </a:xfrm>
          <a:prstGeom prst="rect">
            <a:avLst/>
          </a:prstGeom>
          <a:noFill/>
        </p:spPr>
        <p:txBody>
          <a:bodyPr wrap="square">
            <a:spAutoFit/>
          </a:bodyPr>
          <a:lstStyle/>
          <a:p>
            <a:r>
              <a:rPr lang="en-US" altLang="zh-CN" dirty="0"/>
              <a:t>https://speech.ee.ntu.edu.tw/~hylee/ml/2022-spring.php</a:t>
            </a:r>
            <a:endParaRPr lang="zh-CN" altLang="en-US" dirty="0"/>
          </a:p>
        </p:txBody>
      </p:sp>
      <p:sp>
        <p:nvSpPr>
          <p:cNvPr id="5" name="文本框 4">
            <a:extLst>
              <a:ext uri="{FF2B5EF4-FFF2-40B4-BE49-F238E27FC236}">
                <a16:creationId xmlns:a16="http://schemas.microsoft.com/office/drawing/2014/main" id="{D21794E6-C4DE-0D82-840D-EF2C44298498}"/>
              </a:ext>
            </a:extLst>
          </p:cNvPr>
          <p:cNvSpPr txBox="1"/>
          <p:nvPr/>
        </p:nvSpPr>
        <p:spPr>
          <a:xfrm>
            <a:off x="1828800" y="3581400"/>
            <a:ext cx="7240604" cy="369332"/>
          </a:xfrm>
          <a:prstGeom prst="rect">
            <a:avLst/>
          </a:prstGeom>
          <a:noFill/>
        </p:spPr>
        <p:txBody>
          <a:bodyPr wrap="square">
            <a:spAutoFit/>
          </a:bodyPr>
          <a:lstStyle/>
          <a:p>
            <a:r>
              <a:rPr lang="en-US" altLang="zh-CN" dirty="0"/>
              <a:t>https://www.coursera.org/learn/machine-learning?authMode=signup</a:t>
            </a:r>
            <a:endParaRPr lang="zh-CN" altLang="en-US" dirty="0"/>
          </a:p>
        </p:txBody>
      </p:sp>
      <p:sp>
        <p:nvSpPr>
          <p:cNvPr id="6" name="文本框 5">
            <a:extLst>
              <a:ext uri="{FF2B5EF4-FFF2-40B4-BE49-F238E27FC236}">
                <a16:creationId xmlns:a16="http://schemas.microsoft.com/office/drawing/2014/main" id="{B79BEF6D-6B26-4DAC-646A-77EEB6FB6E38}"/>
              </a:ext>
            </a:extLst>
          </p:cNvPr>
          <p:cNvSpPr txBox="1"/>
          <p:nvPr/>
        </p:nvSpPr>
        <p:spPr>
          <a:xfrm>
            <a:off x="533400" y="76200"/>
            <a:ext cx="2819400" cy="523220"/>
          </a:xfrm>
          <a:prstGeom prst="rect">
            <a:avLst/>
          </a:prstGeom>
          <a:noFill/>
        </p:spPr>
        <p:txBody>
          <a:bodyPr wrap="square" rtlCol="0">
            <a:spAutoFit/>
          </a:bodyPr>
          <a:lstStyle/>
          <a:p>
            <a:r>
              <a:rPr lang="zh-CN" altLang="en-US" sz="2800" dirty="0"/>
              <a:t>学习资源</a:t>
            </a:r>
          </a:p>
        </p:txBody>
      </p:sp>
      <p:sp>
        <p:nvSpPr>
          <p:cNvPr id="8" name="文本框 7">
            <a:extLst>
              <a:ext uri="{FF2B5EF4-FFF2-40B4-BE49-F238E27FC236}">
                <a16:creationId xmlns:a16="http://schemas.microsoft.com/office/drawing/2014/main" id="{8ECF57EA-F784-F337-43D9-F47F26C76289}"/>
              </a:ext>
            </a:extLst>
          </p:cNvPr>
          <p:cNvSpPr txBox="1"/>
          <p:nvPr/>
        </p:nvSpPr>
        <p:spPr>
          <a:xfrm>
            <a:off x="2895600" y="1784866"/>
            <a:ext cx="6097604" cy="369332"/>
          </a:xfrm>
          <a:prstGeom prst="rect">
            <a:avLst/>
          </a:prstGeom>
          <a:noFill/>
        </p:spPr>
        <p:txBody>
          <a:bodyPr wrap="square">
            <a:spAutoFit/>
          </a:bodyPr>
          <a:lstStyle/>
          <a:p>
            <a:r>
              <a:rPr lang="en-US" altLang="zh-CN" dirty="0"/>
              <a:t>https://scikit-learn.org/stable/index.html</a:t>
            </a:r>
            <a:endParaRPr lang="zh-CN" altLang="en-US" dirty="0"/>
          </a:p>
        </p:txBody>
      </p:sp>
    </p:spTree>
    <p:extLst>
      <p:ext uri="{BB962C8B-B14F-4D97-AF65-F5344CB8AC3E}">
        <p14:creationId xmlns:p14="http://schemas.microsoft.com/office/powerpoint/2010/main" val="3386918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8647" y="6583171"/>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Arial"/>
                <a:cs typeface="Arial"/>
              </a:rPr>
              <a:t>5</a:t>
            </a:r>
            <a:endParaRPr sz="1200">
              <a:latin typeface="Arial"/>
              <a:cs typeface="Arial"/>
            </a:endParaRPr>
          </a:p>
        </p:txBody>
      </p:sp>
      <p:sp>
        <p:nvSpPr>
          <p:cNvPr id="3" name="object 3"/>
          <p:cNvSpPr txBox="1">
            <a:spLocks noGrp="1"/>
          </p:cNvSpPr>
          <p:nvPr>
            <p:ph type="title" idx="4294967295"/>
          </p:nvPr>
        </p:nvSpPr>
        <p:spPr>
          <a:xfrm>
            <a:off x="914400" y="76200"/>
            <a:ext cx="2463800" cy="443711"/>
          </a:xfrm>
          <a:prstGeom prst="rect">
            <a:avLst/>
          </a:prstGeom>
        </p:spPr>
        <p:txBody>
          <a:bodyPr vert="horz" wrap="square" lIns="0" tIns="12700" rIns="0" bIns="0" rtlCol="0">
            <a:spAutoFit/>
          </a:bodyPr>
          <a:lstStyle/>
          <a:p>
            <a:pPr marL="12700">
              <a:lnSpc>
                <a:spcPct val="100000"/>
              </a:lnSpc>
              <a:spcBef>
                <a:spcPts val="100"/>
              </a:spcBef>
            </a:pPr>
            <a:r>
              <a:rPr sz="2800" b="1" spc="-10" dirty="0"/>
              <a:t>机器学习图谱</a:t>
            </a:r>
          </a:p>
        </p:txBody>
      </p:sp>
      <p:pic>
        <p:nvPicPr>
          <p:cNvPr id="4" name="object 4"/>
          <p:cNvPicPr/>
          <p:nvPr/>
        </p:nvPicPr>
        <p:blipFill>
          <a:blip r:embed="rId2" cstate="print"/>
          <a:stretch>
            <a:fillRect/>
          </a:stretch>
        </p:blipFill>
        <p:spPr>
          <a:xfrm>
            <a:off x="1220656" y="737752"/>
            <a:ext cx="9131335" cy="5694217"/>
          </a:xfrm>
          <a:prstGeom prst="rect">
            <a:avLst/>
          </a:prstGeom>
        </p:spPr>
      </p:pic>
      <p:sp>
        <p:nvSpPr>
          <p:cNvPr id="5" name="object 5"/>
          <p:cNvSpPr txBox="1"/>
          <p:nvPr/>
        </p:nvSpPr>
        <p:spPr>
          <a:xfrm>
            <a:off x="729904" y="6519164"/>
            <a:ext cx="801433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7F7F7F"/>
                </a:solidFill>
                <a:latin typeface="Arial"/>
                <a:cs typeface="Arial"/>
              </a:rPr>
              <a:t>Source:</a:t>
            </a:r>
            <a:r>
              <a:rPr sz="1800" spc="20" dirty="0">
                <a:solidFill>
                  <a:srgbClr val="7F7F7F"/>
                </a:solidFill>
                <a:latin typeface="Arial"/>
                <a:cs typeface="Arial"/>
              </a:rPr>
              <a:t> </a:t>
            </a:r>
            <a:r>
              <a:rPr sz="1800" spc="-10" dirty="0">
                <a:solidFill>
                  <a:srgbClr val="7F7F7F"/>
                </a:solidFill>
                <a:latin typeface="Arial"/>
                <a:cs typeface="Arial"/>
              </a:rPr>
              <a:t>https://scikit-learn.org/stable/tutorial/machine_learning_map/index.html</a:t>
            </a:r>
            <a:endParaRPr sz="1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09600" y="76200"/>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分类问题</a:t>
            </a:r>
          </a:p>
        </p:txBody>
      </p:sp>
      <p:sp>
        <p:nvSpPr>
          <p:cNvPr id="3" name="object 3"/>
          <p:cNvSpPr txBox="1"/>
          <p:nvPr/>
        </p:nvSpPr>
        <p:spPr>
          <a:xfrm>
            <a:off x="254027" y="2620771"/>
            <a:ext cx="56832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B3B3B"/>
                </a:solidFill>
                <a:latin typeface="Microsoft YaHei"/>
                <a:cs typeface="Microsoft YaHei"/>
              </a:rPr>
              <a:t>自然语言中的分类问题：</a:t>
            </a:r>
            <a:r>
              <a:rPr sz="2400" spc="-20" dirty="0">
                <a:solidFill>
                  <a:srgbClr val="3B3B3B"/>
                </a:solidFill>
                <a:latin typeface="Arial"/>
                <a:cs typeface="Arial"/>
              </a:rPr>
              <a:t>spam</a:t>
            </a:r>
            <a:r>
              <a:rPr sz="2400" dirty="0">
                <a:solidFill>
                  <a:srgbClr val="3B3B3B"/>
                </a:solidFill>
                <a:latin typeface="Microsoft YaHei"/>
                <a:cs typeface="Microsoft YaHei"/>
              </a:rPr>
              <a:t>、</a:t>
            </a:r>
            <a:r>
              <a:rPr sz="2400" dirty="0">
                <a:solidFill>
                  <a:srgbClr val="3B3B3B"/>
                </a:solidFill>
                <a:latin typeface="Arial"/>
                <a:cs typeface="Arial"/>
              </a:rPr>
              <a:t>not</a:t>
            </a:r>
            <a:r>
              <a:rPr sz="2400" spc="-15" dirty="0">
                <a:solidFill>
                  <a:srgbClr val="3B3B3B"/>
                </a:solidFill>
                <a:latin typeface="Arial"/>
                <a:cs typeface="Arial"/>
              </a:rPr>
              <a:t> </a:t>
            </a:r>
            <a:r>
              <a:rPr sz="2400" spc="-20" dirty="0">
                <a:solidFill>
                  <a:srgbClr val="3B3B3B"/>
                </a:solidFill>
                <a:latin typeface="Arial"/>
                <a:cs typeface="Arial"/>
              </a:rPr>
              <a:t>spam</a:t>
            </a:r>
            <a:endParaRPr sz="2400">
              <a:latin typeface="Arial"/>
              <a:cs typeface="Arial"/>
            </a:endParaRPr>
          </a:p>
        </p:txBody>
      </p:sp>
      <p:grpSp>
        <p:nvGrpSpPr>
          <p:cNvPr id="4" name="object 4"/>
          <p:cNvGrpSpPr/>
          <p:nvPr/>
        </p:nvGrpSpPr>
        <p:grpSpPr>
          <a:xfrm>
            <a:off x="376382" y="1004204"/>
            <a:ext cx="11474450" cy="4920615"/>
            <a:chOff x="376382" y="1004204"/>
            <a:chExt cx="11474450" cy="4920615"/>
          </a:xfrm>
        </p:grpSpPr>
        <p:pic>
          <p:nvPicPr>
            <p:cNvPr id="5" name="object 5"/>
            <p:cNvPicPr/>
            <p:nvPr/>
          </p:nvPicPr>
          <p:blipFill>
            <a:blip r:embed="rId2" cstate="print"/>
            <a:stretch>
              <a:fillRect/>
            </a:stretch>
          </p:blipFill>
          <p:spPr>
            <a:xfrm>
              <a:off x="376382" y="1007198"/>
              <a:ext cx="5237416" cy="1463395"/>
            </a:xfrm>
            <a:prstGeom prst="rect">
              <a:avLst/>
            </a:prstGeom>
          </p:spPr>
        </p:pic>
        <p:pic>
          <p:nvPicPr>
            <p:cNvPr id="6" name="object 6"/>
            <p:cNvPicPr/>
            <p:nvPr/>
          </p:nvPicPr>
          <p:blipFill>
            <a:blip r:embed="rId3" cstate="print"/>
            <a:stretch>
              <a:fillRect/>
            </a:stretch>
          </p:blipFill>
          <p:spPr>
            <a:xfrm>
              <a:off x="1246667" y="3222716"/>
              <a:ext cx="3743516" cy="2701635"/>
            </a:xfrm>
            <a:prstGeom prst="rect">
              <a:avLst/>
            </a:prstGeom>
          </p:spPr>
        </p:pic>
        <p:pic>
          <p:nvPicPr>
            <p:cNvPr id="7" name="object 7"/>
            <p:cNvPicPr/>
            <p:nvPr/>
          </p:nvPicPr>
          <p:blipFill>
            <a:blip r:embed="rId4" cstate="print"/>
            <a:stretch>
              <a:fillRect/>
            </a:stretch>
          </p:blipFill>
          <p:spPr>
            <a:xfrm>
              <a:off x="7201816" y="3222716"/>
              <a:ext cx="3602181" cy="2701635"/>
            </a:xfrm>
            <a:prstGeom prst="rect">
              <a:avLst/>
            </a:prstGeom>
          </p:spPr>
        </p:pic>
        <p:pic>
          <p:nvPicPr>
            <p:cNvPr id="8" name="object 8"/>
            <p:cNvPicPr/>
            <p:nvPr/>
          </p:nvPicPr>
          <p:blipFill>
            <a:blip r:embed="rId5" cstate="print"/>
            <a:stretch>
              <a:fillRect/>
            </a:stretch>
          </p:blipFill>
          <p:spPr>
            <a:xfrm>
              <a:off x="6331528" y="1004204"/>
              <a:ext cx="5518931" cy="1444931"/>
            </a:xfrm>
            <a:prstGeom prst="rect">
              <a:avLst/>
            </a:prstGeom>
          </p:spPr>
        </p:pic>
      </p:grpSp>
      <p:sp>
        <p:nvSpPr>
          <p:cNvPr id="9" name="object 9"/>
          <p:cNvSpPr txBox="1"/>
          <p:nvPr/>
        </p:nvSpPr>
        <p:spPr>
          <a:xfrm>
            <a:off x="236810" y="6077203"/>
            <a:ext cx="551180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B3B3B"/>
                </a:solidFill>
                <a:latin typeface="Microsoft YaHei"/>
                <a:cs typeface="Microsoft YaHei"/>
              </a:rPr>
              <a:t>图像中的分类问题：车、人、道路、天空</a:t>
            </a:r>
            <a:endParaRPr sz="2400">
              <a:latin typeface="Microsoft YaHei"/>
              <a:cs typeface="Microsoft YaHei"/>
            </a:endParaRPr>
          </a:p>
        </p:txBody>
      </p:sp>
      <p:sp>
        <p:nvSpPr>
          <p:cNvPr id="10" name="object 10"/>
          <p:cNvSpPr txBox="1"/>
          <p:nvPr/>
        </p:nvSpPr>
        <p:spPr>
          <a:xfrm>
            <a:off x="7042209" y="6077203"/>
            <a:ext cx="373697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B3B3B"/>
                </a:solidFill>
                <a:latin typeface="Microsoft YaHei"/>
                <a:cs typeface="Microsoft YaHei"/>
              </a:rPr>
              <a:t>视频中的分类问题：</a:t>
            </a:r>
            <a:r>
              <a:rPr sz="2400" spc="-10" dirty="0">
                <a:solidFill>
                  <a:srgbClr val="3B3B3B"/>
                </a:solidFill>
                <a:latin typeface="Arial"/>
                <a:cs typeface="Arial"/>
              </a:rPr>
              <a:t>in</a:t>
            </a:r>
            <a:r>
              <a:rPr sz="2400" dirty="0">
                <a:solidFill>
                  <a:srgbClr val="3B3B3B"/>
                </a:solidFill>
                <a:latin typeface="Microsoft YaHei"/>
                <a:cs typeface="Microsoft YaHei"/>
              </a:rPr>
              <a:t>、</a:t>
            </a:r>
            <a:r>
              <a:rPr sz="2400" spc="-25" dirty="0">
                <a:solidFill>
                  <a:srgbClr val="3B3B3B"/>
                </a:solidFill>
                <a:latin typeface="Arial"/>
                <a:cs typeface="Arial"/>
              </a:rPr>
              <a:t>out</a:t>
            </a:r>
            <a:endParaRPr sz="2400">
              <a:latin typeface="Arial"/>
              <a:cs typeface="Arial"/>
            </a:endParaRPr>
          </a:p>
        </p:txBody>
      </p:sp>
      <p:sp>
        <p:nvSpPr>
          <p:cNvPr id="11" name="object 11"/>
          <p:cNvSpPr txBox="1"/>
          <p:nvPr/>
        </p:nvSpPr>
        <p:spPr>
          <a:xfrm>
            <a:off x="6590375" y="2620771"/>
            <a:ext cx="520700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B3B3B"/>
                </a:solidFill>
                <a:latin typeface="Microsoft YaHei"/>
                <a:cs typeface="Microsoft YaHei"/>
              </a:rPr>
              <a:t>表格数据中的分类问题：欺诈、非欺诈</a:t>
            </a:r>
            <a:endParaRPr sz="2400">
              <a:latin typeface="Microsoft YaHei"/>
              <a:cs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回归问题</a:t>
            </a:r>
          </a:p>
        </p:txBody>
      </p:sp>
      <p:grpSp>
        <p:nvGrpSpPr>
          <p:cNvPr id="3" name="object 3"/>
          <p:cNvGrpSpPr/>
          <p:nvPr/>
        </p:nvGrpSpPr>
        <p:grpSpPr>
          <a:xfrm>
            <a:off x="193963" y="1520229"/>
            <a:ext cx="11804650" cy="3232150"/>
            <a:chOff x="193963" y="1520229"/>
            <a:chExt cx="11804650" cy="3232150"/>
          </a:xfrm>
        </p:grpSpPr>
        <p:pic>
          <p:nvPicPr>
            <p:cNvPr id="4" name="object 4"/>
            <p:cNvPicPr/>
            <p:nvPr/>
          </p:nvPicPr>
          <p:blipFill>
            <a:blip r:embed="rId2" cstate="print"/>
            <a:stretch>
              <a:fillRect/>
            </a:stretch>
          </p:blipFill>
          <p:spPr>
            <a:xfrm>
              <a:off x="193963" y="1520229"/>
              <a:ext cx="4636386" cy="3231878"/>
            </a:xfrm>
            <a:prstGeom prst="rect">
              <a:avLst/>
            </a:prstGeom>
          </p:spPr>
        </p:pic>
        <p:pic>
          <p:nvPicPr>
            <p:cNvPr id="5" name="object 5"/>
            <p:cNvPicPr/>
            <p:nvPr/>
          </p:nvPicPr>
          <p:blipFill>
            <a:blip r:embed="rId3" cstate="print"/>
            <a:stretch>
              <a:fillRect/>
            </a:stretch>
          </p:blipFill>
          <p:spPr>
            <a:xfrm>
              <a:off x="4933820" y="1520229"/>
              <a:ext cx="7064216" cy="3231878"/>
            </a:xfrm>
            <a:prstGeom prst="rect">
              <a:avLst/>
            </a:prstGeom>
          </p:spPr>
        </p:pic>
      </p:grpSp>
      <p:sp>
        <p:nvSpPr>
          <p:cNvPr id="6" name="object 6"/>
          <p:cNvSpPr txBox="1"/>
          <p:nvPr/>
        </p:nvSpPr>
        <p:spPr>
          <a:xfrm>
            <a:off x="78741" y="4915916"/>
            <a:ext cx="4621530" cy="1437640"/>
          </a:xfrm>
          <a:prstGeom prst="rect">
            <a:avLst/>
          </a:prstGeom>
        </p:spPr>
        <p:txBody>
          <a:bodyPr vert="horz" wrap="square" lIns="0" tIns="12700" rIns="0" bIns="0" rtlCol="0">
            <a:spAutoFit/>
          </a:bodyPr>
          <a:lstStyle/>
          <a:p>
            <a:pPr marL="33655" algn="ctr">
              <a:lnSpc>
                <a:spcPct val="100000"/>
              </a:lnSpc>
              <a:spcBef>
                <a:spcPts val="100"/>
              </a:spcBef>
            </a:pPr>
            <a:r>
              <a:rPr sz="1800" spc="-10" dirty="0">
                <a:latin typeface="Microsoft YaHei"/>
                <a:cs typeface="Microsoft YaHei"/>
              </a:rPr>
              <a:t>催化剂效率预测</a:t>
            </a:r>
            <a:endParaRPr sz="1800">
              <a:latin typeface="Microsoft YaHei"/>
              <a:cs typeface="Microsoft YaHei"/>
            </a:endParaRPr>
          </a:p>
          <a:p>
            <a:pPr marL="12700" marR="5080">
              <a:lnSpc>
                <a:spcPts val="1900"/>
              </a:lnSpc>
              <a:spcBef>
                <a:spcPts val="1430"/>
              </a:spcBef>
            </a:pPr>
            <a:r>
              <a:rPr sz="1600" dirty="0">
                <a:solidFill>
                  <a:srgbClr val="7F7F7F"/>
                </a:solidFill>
                <a:latin typeface="Arial"/>
                <a:cs typeface="Arial"/>
              </a:rPr>
              <a:t>Source:</a:t>
            </a:r>
            <a:r>
              <a:rPr sz="1600" spc="-25" dirty="0">
                <a:solidFill>
                  <a:srgbClr val="7F7F7F"/>
                </a:solidFill>
                <a:latin typeface="Arial"/>
                <a:cs typeface="Arial"/>
              </a:rPr>
              <a:t> </a:t>
            </a:r>
            <a:r>
              <a:rPr sz="1600" spc="-10" dirty="0">
                <a:solidFill>
                  <a:srgbClr val="7F7F7F"/>
                </a:solidFill>
                <a:latin typeface="Arial"/>
                <a:cs typeface="Arial"/>
              </a:rPr>
              <a:t>Zahrt,</a:t>
            </a:r>
            <a:r>
              <a:rPr sz="1600" spc="-100" dirty="0">
                <a:solidFill>
                  <a:srgbClr val="7F7F7F"/>
                </a:solidFill>
                <a:latin typeface="Arial"/>
                <a:cs typeface="Arial"/>
              </a:rPr>
              <a:t> </a:t>
            </a:r>
            <a:r>
              <a:rPr sz="1600" dirty="0">
                <a:solidFill>
                  <a:srgbClr val="7F7F7F"/>
                </a:solidFill>
                <a:latin typeface="Arial"/>
                <a:cs typeface="Arial"/>
              </a:rPr>
              <a:t>Andrew</a:t>
            </a:r>
            <a:r>
              <a:rPr sz="1600" spc="-30" dirty="0">
                <a:solidFill>
                  <a:srgbClr val="7F7F7F"/>
                </a:solidFill>
                <a:latin typeface="Arial"/>
                <a:cs typeface="Arial"/>
              </a:rPr>
              <a:t> </a:t>
            </a:r>
            <a:r>
              <a:rPr sz="1600" spc="-40" dirty="0">
                <a:solidFill>
                  <a:srgbClr val="7F7F7F"/>
                </a:solidFill>
                <a:latin typeface="Arial"/>
                <a:cs typeface="Arial"/>
              </a:rPr>
              <a:t>F.,</a:t>
            </a:r>
            <a:r>
              <a:rPr sz="1600" spc="-20" dirty="0">
                <a:solidFill>
                  <a:srgbClr val="7F7F7F"/>
                </a:solidFill>
                <a:latin typeface="Arial"/>
                <a:cs typeface="Arial"/>
              </a:rPr>
              <a:t> </a:t>
            </a:r>
            <a:r>
              <a:rPr sz="1600" dirty="0">
                <a:solidFill>
                  <a:srgbClr val="7F7F7F"/>
                </a:solidFill>
                <a:latin typeface="Arial"/>
                <a:cs typeface="Arial"/>
              </a:rPr>
              <a:t>et</a:t>
            </a:r>
            <a:r>
              <a:rPr sz="1600" spc="-20" dirty="0">
                <a:solidFill>
                  <a:srgbClr val="7F7F7F"/>
                </a:solidFill>
                <a:latin typeface="Arial"/>
                <a:cs typeface="Arial"/>
              </a:rPr>
              <a:t> </a:t>
            </a:r>
            <a:r>
              <a:rPr sz="1600" dirty="0">
                <a:solidFill>
                  <a:srgbClr val="7F7F7F"/>
                </a:solidFill>
                <a:latin typeface="Arial"/>
                <a:cs typeface="Arial"/>
              </a:rPr>
              <a:t>al.</a:t>
            </a:r>
            <a:r>
              <a:rPr sz="1600" spc="-20" dirty="0">
                <a:solidFill>
                  <a:srgbClr val="7F7F7F"/>
                </a:solidFill>
                <a:latin typeface="Arial"/>
                <a:cs typeface="Arial"/>
              </a:rPr>
              <a:t> </a:t>
            </a:r>
            <a:r>
              <a:rPr sz="1600" dirty="0">
                <a:solidFill>
                  <a:srgbClr val="7F7F7F"/>
                </a:solidFill>
                <a:latin typeface="Arial"/>
                <a:cs typeface="Arial"/>
              </a:rPr>
              <a:t>"Prediction</a:t>
            </a:r>
            <a:r>
              <a:rPr sz="1600" spc="-30" dirty="0">
                <a:solidFill>
                  <a:srgbClr val="7F7F7F"/>
                </a:solidFill>
                <a:latin typeface="Arial"/>
                <a:cs typeface="Arial"/>
              </a:rPr>
              <a:t> </a:t>
            </a:r>
            <a:r>
              <a:rPr sz="1600" spc="-25" dirty="0">
                <a:solidFill>
                  <a:srgbClr val="7F7F7F"/>
                </a:solidFill>
                <a:latin typeface="Arial"/>
                <a:cs typeface="Arial"/>
              </a:rPr>
              <a:t>of </a:t>
            </a:r>
            <a:r>
              <a:rPr sz="1600" spc="-10" dirty="0">
                <a:solidFill>
                  <a:srgbClr val="7F7F7F"/>
                </a:solidFill>
                <a:latin typeface="Arial"/>
                <a:cs typeface="Arial"/>
              </a:rPr>
              <a:t>higher-</a:t>
            </a:r>
            <a:r>
              <a:rPr sz="1600" dirty="0">
                <a:solidFill>
                  <a:srgbClr val="7F7F7F"/>
                </a:solidFill>
                <a:latin typeface="Arial"/>
                <a:cs typeface="Arial"/>
              </a:rPr>
              <a:t>selectivity</a:t>
            </a:r>
            <a:r>
              <a:rPr sz="1600" spc="-5" dirty="0">
                <a:solidFill>
                  <a:srgbClr val="7F7F7F"/>
                </a:solidFill>
                <a:latin typeface="Arial"/>
                <a:cs typeface="Arial"/>
              </a:rPr>
              <a:t> </a:t>
            </a:r>
            <a:r>
              <a:rPr sz="1600" dirty="0">
                <a:solidFill>
                  <a:srgbClr val="7F7F7F"/>
                </a:solidFill>
                <a:latin typeface="Arial"/>
                <a:cs typeface="Arial"/>
              </a:rPr>
              <a:t>catalysts</a:t>
            </a:r>
            <a:r>
              <a:rPr sz="1600" spc="-5" dirty="0">
                <a:solidFill>
                  <a:srgbClr val="7F7F7F"/>
                </a:solidFill>
                <a:latin typeface="Arial"/>
                <a:cs typeface="Arial"/>
              </a:rPr>
              <a:t> </a:t>
            </a:r>
            <a:r>
              <a:rPr sz="1600" dirty="0">
                <a:solidFill>
                  <a:srgbClr val="7F7F7F"/>
                </a:solidFill>
                <a:latin typeface="Arial"/>
                <a:cs typeface="Arial"/>
              </a:rPr>
              <a:t>by</a:t>
            </a:r>
            <a:r>
              <a:rPr sz="1600" spc="-5" dirty="0">
                <a:solidFill>
                  <a:srgbClr val="7F7F7F"/>
                </a:solidFill>
                <a:latin typeface="Arial"/>
                <a:cs typeface="Arial"/>
              </a:rPr>
              <a:t> </a:t>
            </a:r>
            <a:r>
              <a:rPr sz="1600" spc="-10" dirty="0">
                <a:solidFill>
                  <a:srgbClr val="7F7F7F"/>
                </a:solidFill>
                <a:latin typeface="Arial"/>
                <a:cs typeface="Arial"/>
              </a:rPr>
              <a:t>computer-driven </a:t>
            </a:r>
            <a:r>
              <a:rPr sz="1600" dirty="0">
                <a:solidFill>
                  <a:srgbClr val="7F7F7F"/>
                </a:solidFill>
                <a:latin typeface="Arial"/>
                <a:cs typeface="Arial"/>
              </a:rPr>
              <a:t>workflow</a:t>
            </a:r>
            <a:r>
              <a:rPr sz="1600" spc="-35" dirty="0">
                <a:solidFill>
                  <a:srgbClr val="7F7F7F"/>
                </a:solidFill>
                <a:latin typeface="Arial"/>
                <a:cs typeface="Arial"/>
              </a:rPr>
              <a:t> </a:t>
            </a:r>
            <a:r>
              <a:rPr sz="1600" dirty="0">
                <a:solidFill>
                  <a:srgbClr val="7F7F7F"/>
                </a:solidFill>
                <a:latin typeface="Arial"/>
                <a:cs typeface="Arial"/>
              </a:rPr>
              <a:t>and</a:t>
            </a:r>
            <a:r>
              <a:rPr sz="1600" spc="-35" dirty="0">
                <a:solidFill>
                  <a:srgbClr val="7F7F7F"/>
                </a:solidFill>
                <a:latin typeface="Arial"/>
                <a:cs typeface="Arial"/>
              </a:rPr>
              <a:t> </a:t>
            </a:r>
            <a:r>
              <a:rPr sz="1600" dirty="0">
                <a:solidFill>
                  <a:srgbClr val="7F7F7F"/>
                </a:solidFill>
                <a:latin typeface="Arial"/>
                <a:cs typeface="Arial"/>
              </a:rPr>
              <a:t>machine</a:t>
            </a:r>
            <a:r>
              <a:rPr sz="1600" spc="-35" dirty="0">
                <a:solidFill>
                  <a:srgbClr val="7F7F7F"/>
                </a:solidFill>
                <a:latin typeface="Arial"/>
                <a:cs typeface="Arial"/>
              </a:rPr>
              <a:t> </a:t>
            </a:r>
            <a:r>
              <a:rPr sz="1600" dirty="0">
                <a:solidFill>
                  <a:srgbClr val="7F7F7F"/>
                </a:solidFill>
                <a:latin typeface="Arial"/>
                <a:cs typeface="Arial"/>
              </a:rPr>
              <a:t>learning."</a:t>
            </a:r>
            <a:r>
              <a:rPr sz="1600" spc="-35" dirty="0">
                <a:solidFill>
                  <a:srgbClr val="7F7F7F"/>
                </a:solidFill>
                <a:latin typeface="Arial"/>
                <a:cs typeface="Arial"/>
              </a:rPr>
              <a:t> </a:t>
            </a:r>
            <a:r>
              <a:rPr sz="1600" i="1" dirty="0">
                <a:solidFill>
                  <a:srgbClr val="7F7F7F"/>
                </a:solidFill>
                <a:latin typeface="Arial"/>
                <a:cs typeface="Arial"/>
              </a:rPr>
              <a:t>Science</a:t>
            </a:r>
            <a:r>
              <a:rPr sz="1600" i="1" spc="-35" dirty="0">
                <a:solidFill>
                  <a:srgbClr val="7F7F7F"/>
                </a:solidFill>
                <a:latin typeface="Arial"/>
                <a:cs typeface="Arial"/>
              </a:rPr>
              <a:t> </a:t>
            </a:r>
            <a:r>
              <a:rPr sz="1600" spc="-10" dirty="0">
                <a:solidFill>
                  <a:srgbClr val="7F7F7F"/>
                </a:solidFill>
                <a:latin typeface="Arial"/>
                <a:cs typeface="Arial"/>
              </a:rPr>
              <a:t>363.6424 (2019).</a:t>
            </a:r>
            <a:endParaRPr sz="1600">
              <a:latin typeface="Arial"/>
              <a:cs typeface="Arial"/>
            </a:endParaRPr>
          </a:p>
        </p:txBody>
      </p:sp>
      <p:sp>
        <p:nvSpPr>
          <p:cNvPr id="7" name="object 7"/>
          <p:cNvSpPr txBox="1"/>
          <p:nvPr/>
        </p:nvSpPr>
        <p:spPr>
          <a:xfrm>
            <a:off x="5236258" y="4915916"/>
            <a:ext cx="6038850" cy="956310"/>
          </a:xfrm>
          <a:prstGeom prst="rect">
            <a:avLst/>
          </a:prstGeom>
        </p:spPr>
        <p:txBody>
          <a:bodyPr vert="horz" wrap="square" lIns="0" tIns="12700" rIns="0" bIns="0" rtlCol="0">
            <a:spAutoFit/>
          </a:bodyPr>
          <a:lstStyle/>
          <a:p>
            <a:pPr marL="2439670">
              <a:lnSpc>
                <a:spcPct val="100000"/>
              </a:lnSpc>
              <a:spcBef>
                <a:spcPts val="100"/>
              </a:spcBef>
            </a:pPr>
            <a:r>
              <a:rPr sz="1800" spc="-10" dirty="0">
                <a:latin typeface="Microsoft YaHei"/>
                <a:cs typeface="Microsoft YaHei"/>
              </a:rPr>
              <a:t>外卖送达时间预测</a:t>
            </a:r>
            <a:endParaRPr sz="1800">
              <a:latin typeface="Microsoft YaHei"/>
              <a:cs typeface="Microsoft YaHei"/>
            </a:endParaRPr>
          </a:p>
          <a:p>
            <a:pPr marL="12700" marR="5080">
              <a:lnSpc>
                <a:spcPts val="1900"/>
              </a:lnSpc>
              <a:spcBef>
                <a:spcPts val="1430"/>
              </a:spcBef>
            </a:pPr>
            <a:r>
              <a:rPr sz="1600" dirty="0">
                <a:solidFill>
                  <a:srgbClr val="7F7F7F"/>
                </a:solidFill>
                <a:latin typeface="Arial"/>
                <a:cs typeface="Arial"/>
              </a:rPr>
              <a:t>Source:</a:t>
            </a:r>
            <a:r>
              <a:rPr sz="1600" spc="215" dirty="0">
                <a:solidFill>
                  <a:srgbClr val="7F7F7F"/>
                </a:solidFill>
                <a:latin typeface="Arial"/>
                <a:cs typeface="Arial"/>
              </a:rPr>
              <a:t> </a:t>
            </a:r>
            <a:r>
              <a:rPr sz="1600" spc="-10" dirty="0">
                <a:solidFill>
                  <a:srgbClr val="7F7F7F"/>
                </a:solidFill>
                <a:latin typeface="Arial"/>
                <a:cs typeface="Arial"/>
              </a:rPr>
              <a:t>https://tech.meituan.com/2019/02/21/meituan-delivery-</a:t>
            </a:r>
            <a:r>
              <a:rPr sz="1600" spc="-20" dirty="0">
                <a:solidFill>
                  <a:srgbClr val="7F7F7F"/>
                </a:solidFill>
                <a:latin typeface="Arial"/>
                <a:cs typeface="Arial"/>
              </a:rPr>
              <a:t>eta- </a:t>
            </a:r>
            <a:r>
              <a:rPr sz="1600" spc="-10" dirty="0">
                <a:solidFill>
                  <a:srgbClr val="7F7F7F"/>
                </a:solidFill>
                <a:latin typeface="Arial"/>
                <a:cs typeface="Arial"/>
              </a:rPr>
              <a:t>estimation-in-the-practice-of-deep-learning.html</a:t>
            </a:r>
            <a:endParaRPr sz="16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057400" cy="443711"/>
          </a:xfrm>
          <a:prstGeom prst="rect">
            <a:avLst/>
          </a:prstGeom>
        </p:spPr>
        <p:txBody>
          <a:bodyPr vert="horz" wrap="square" lIns="0" tIns="12700" rIns="0" bIns="0" rtlCol="0">
            <a:spAutoFit/>
          </a:bodyPr>
          <a:lstStyle/>
          <a:p>
            <a:pPr marL="12700">
              <a:lnSpc>
                <a:spcPct val="100000"/>
              </a:lnSpc>
              <a:spcBef>
                <a:spcPts val="100"/>
              </a:spcBef>
            </a:pPr>
            <a:r>
              <a:rPr sz="2800" b="1" spc="-10" dirty="0"/>
              <a:t>聚类、降维</a:t>
            </a:r>
          </a:p>
        </p:txBody>
      </p:sp>
      <p:grpSp>
        <p:nvGrpSpPr>
          <p:cNvPr id="3" name="object 3"/>
          <p:cNvGrpSpPr/>
          <p:nvPr/>
        </p:nvGrpSpPr>
        <p:grpSpPr>
          <a:xfrm>
            <a:off x="673567" y="815987"/>
            <a:ext cx="11214100" cy="5245735"/>
            <a:chOff x="673567" y="815987"/>
            <a:chExt cx="11214100" cy="5245735"/>
          </a:xfrm>
        </p:grpSpPr>
        <p:pic>
          <p:nvPicPr>
            <p:cNvPr id="4" name="object 4"/>
            <p:cNvPicPr/>
            <p:nvPr/>
          </p:nvPicPr>
          <p:blipFill>
            <a:blip r:embed="rId2" cstate="print"/>
            <a:stretch>
              <a:fillRect/>
            </a:stretch>
          </p:blipFill>
          <p:spPr>
            <a:xfrm>
              <a:off x="673567" y="3073058"/>
              <a:ext cx="4120103" cy="2988635"/>
            </a:xfrm>
            <a:prstGeom prst="rect">
              <a:avLst/>
            </a:prstGeom>
          </p:spPr>
        </p:pic>
        <p:pic>
          <p:nvPicPr>
            <p:cNvPr id="5" name="object 5"/>
            <p:cNvPicPr/>
            <p:nvPr/>
          </p:nvPicPr>
          <p:blipFill>
            <a:blip r:embed="rId3" cstate="print"/>
            <a:stretch>
              <a:fillRect/>
            </a:stretch>
          </p:blipFill>
          <p:spPr>
            <a:xfrm>
              <a:off x="1423052" y="815987"/>
              <a:ext cx="2576943" cy="2160000"/>
            </a:xfrm>
            <a:prstGeom prst="rect">
              <a:avLst/>
            </a:prstGeom>
          </p:spPr>
        </p:pic>
        <p:pic>
          <p:nvPicPr>
            <p:cNvPr id="6" name="object 6"/>
            <p:cNvPicPr/>
            <p:nvPr/>
          </p:nvPicPr>
          <p:blipFill>
            <a:blip r:embed="rId4" cstate="print"/>
            <a:stretch>
              <a:fillRect/>
            </a:stretch>
          </p:blipFill>
          <p:spPr>
            <a:xfrm>
              <a:off x="5425967" y="964435"/>
              <a:ext cx="6461232" cy="4394949"/>
            </a:xfrm>
            <a:prstGeom prst="rect">
              <a:avLst/>
            </a:prstGeom>
          </p:spPr>
        </p:pic>
      </p:grpSp>
      <p:sp>
        <p:nvSpPr>
          <p:cNvPr id="7" name="object 7"/>
          <p:cNvSpPr txBox="1"/>
          <p:nvPr/>
        </p:nvSpPr>
        <p:spPr>
          <a:xfrm>
            <a:off x="1267321" y="6351523"/>
            <a:ext cx="2997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Microsoft YaHei"/>
                <a:cs typeface="Microsoft YaHei"/>
              </a:rPr>
              <a:t>区域（县）</a:t>
            </a:r>
            <a:r>
              <a:rPr sz="1800" spc="-10" dirty="0">
                <a:latin typeface="Microsoft YaHei"/>
                <a:cs typeface="Microsoft YaHei"/>
              </a:rPr>
              <a:t>投资网络社区检测</a:t>
            </a:r>
            <a:endParaRPr sz="1800">
              <a:latin typeface="Microsoft YaHei"/>
              <a:cs typeface="Microsoft YaHei"/>
            </a:endParaRPr>
          </a:p>
        </p:txBody>
      </p:sp>
      <p:sp>
        <p:nvSpPr>
          <p:cNvPr id="8" name="object 8"/>
          <p:cNvSpPr txBox="1"/>
          <p:nvPr/>
        </p:nvSpPr>
        <p:spPr>
          <a:xfrm>
            <a:off x="5869940" y="5491988"/>
            <a:ext cx="5714365" cy="1209040"/>
          </a:xfrm>
          <a:prstGeom prst="rect">
            <a:avLst/>
          </a:prstGeom>
        </p:spPr>
        <p:txBody>
          <a:bodyPr vert="horz" wrap="square" lIns="0" tIns="12700" rIns="0" bIns="0" rtlCol="0">
            <a:spAutoFit/>
          </a:bodyPr>
          <a:lstStyle/>
          <a:p>
            <a:pPr marR="237490" algn="ctr">
              <a:lnSpc>
                <a:spcPct val="100000"/>
              </a:lnSpc>
              <a:spcBef>
                <a:spcPts val="100"/>
              </a:spcBef>
            </a:pPr>
            <a:r>
              <a:rPr sz="1800" spc="-10" dirty="0">
                <a:latin typeface="Microsoft YaHei"/>
                <a:cs typeface="Microsoft YaHei"/>
              </a:rPr>
              <a:t>大脑状态数据降维</a:t>
            </a:r>
            <a:endParaRPr sz="1800">
              <a:latin typeface="Microsoft YaHei"/>
              <a:cs typeface="Microsoft YaHei"/>
            </a:endParaRPr>
          </a:p>
          <a:p>
            <a:pPr marL="12700" marR="5080" algn="just">
              <a:lnSpc>
                <a:spcPct val="99400"/>
              </a:lnSpc>
              <a:spcBef>
                <a:spcPts val="1435"/>
              </a:spcBef>
            </a:pPr>
            <a:r>
              <a:rPr sz="1600" dirty="0">
                <a:solidFill>
                  <a:srgbClr val="7F7F7F"/>
                </a:solidFill>
                <a:latin typeface="Arial"/>
                <a:cs typeface="Arial"/>
              </a:rPr>
              <a:t>Source:</a:t>
            </a:r>
            <a:r>
              <a:rPr sz="1600" spc="-20" dirty="0">
                <a:solidFill>
                  <a:srgbClr val="7F7F7F"/>
                </a:solidFill>
                <a:latin typeface="Arial"/>
                <a:cs typeface="Arial"/>
              </a:rPr>
              <a:t> </a:t>
            </a:r>
            <a:r>
              <a:rPr sz="1600" spc="-10" dirty="0">
                <a:solidFill>
                  <a:srgbClr val="7F7F7F"/>
                </a:solidFill>
                <a:latin typeface="Arial"/>
                <a:cs typeface="Arial"/>
              </a:rPr>
              <a:t>Rue-</a:t>
            </a:r>
            <a:r>
              <a:rPr sz="1600" dirty="0">
                <a:solidFill>
                  <a:srgbClr val="7F7F7F"/>
                </a:solidFill>
                <a:latin typeface="Arial"/>
                <a:cs typeface="Arial"/>
              </a:rPr>
              <a:t>Queralt,</a:t>
            </a:r>
            <a:r>
              <a:rPr sz="1600" spc="-20" dirty="0">
                <a:solidFill>
                  <a:srgbClr val="7F7F7F"/>
                </a:solidFill>
                <a:latin typeface="Arial"/>
                <a:cs typeface="Arial"/>
              </a:rPr>
              <a:t> </a:t>
            </a:r>
            <a:r>
              <a:rPr sz="1600" dirty="0">
                <a:solidFill>
                  <a:srgbClr val="7F7F7F"/>
                </a:solidFill>
                <a:latin typeface="Arial"/>
                <a:cs typeface="Arial"/>
              </a:rPr>
              <a:t>Joan,</a:t>
            </a:r>
            <a:r>
              <a:rPr sz="1600" spc="-15" dirty="0">
                <a:solidFill>
                  <a:srgbClr val="7F7F7F"/>
                </a:solidFill>
                <a:latin typeface="Arial"/>
                <a:cs typeface="Arial"/>
              </a:rPr>
              <a:t> </a:t>
            </a:r>
            <a:r>
              <a:rPr sz="1600" dirty="0">
                <a:solidFill>
                  <a:srgbClr val="7F7F7F"/>
                </a:solidFill>
                <a:latin typeface="Arial"/>
                <a:cs typeface="Arial"/>
              </a:rPr>
              <a:t>et</a:t>
            </a:r>
            <a:r>
              <a:rPr sz="1600" spc="-20" dirty="0">
                <a:solidFill>
                  <a:srgbClr val="7F7F7F"/>
                </a:solidFill>
                <a:latin typeface="Arial"/>
                <a:cs typeface="Arial"/>
              </a:rPr>
              <a:t> </a:t>
            </a:r>
            <a:r>
              <a:rPr sz="1600" dirty="0">
                <a:solidFill>
                  <a:srgbClr val="7F7F7F"/>
                </a:solidFill>
                <a:latin typeface="Arial"/>
                <a:cs typeface="Arial"/>
              </a:rPr>
              <a:t>al.</a:t>
            </a:r>
            <a:r>
              <a:rPr sz="1600" spc="-15" dirty="0">
                <a:solidFill>
                  <a:srgbClr val="7F7F7F"/>
                </a:solidFill>
                <a:latin typeface="Arial"/>
                <a:cs typeface="Arial"/>
              </a:rPr>
              <a:t> </a:t>
            </a:r>
            <a:r>
              <a:rPr sz="1600" dirty="0">
                <a:solidFill>
                  <a:srgbClr val="7F7F7F"/>
                </a:solidFill>
                <a:latin typeface="Arial"/>
                <a:cs typeface="Arial"/>
              </a:rPr>
              <a:t>"Decoding</a:t>
            </a:r>
            <a:r>
              <a:rPr sz="1600" spc="-30" dirty="0">
                <a:solidFill>
                  <a:srgbClr val="7F7F7F"/>
                </a:solidFill>
                <a:latin typeface="Arial"/>
                <a:cs typeface="Arial"/>
              </a:rPr>
              <a:t> </a:t>
            </a:r>
            <a:r>
              <a:rPr sz="1600" dirty="0">
                <a:solidFill>
                  <a:srgbClr val="7F7F7F"/>
                </a:solidFill>
                <a:latin typeface="Arial"/>
                <a:cs typeface="Arial"/>
              </a:rPr>
              <a:t>brain</a:t>
            </a:r>
            <a:r>
              <a:rPr sz="1600" spc="-25" dirty="0">
                <a:solidFill>
                  <a:srgbClr val="7F7F7F"/>
                </a:solidFill>
                <a:latin typeface="Arial"/>
                <a:cs typeface="Arial"/>
              </a:rPr>
              <a:t> </a:t>
            </a:r>
            <a:r>
              <a:rPr sz="1600" dirty="0">
                <a:solidFill>
                  <a:srgbClr val="7F7F7F"/>
                </a:solidFill>
                <a:latin typeface="Arial"/>
                <a:cs typeface="Arial"/>
              </a:rPr>
              <a:t>states</a:t>
            </a:r>
            <a:r>
              <a:rPr sz="1600" spc="-25" dirty="0">
                <a:solidFill>
                  <a:srgbClr val="7F7F7F"/>
                </a:solidFill>
                <a:latin typeface="Arial"/>
                <a:cs typeface="Arial"/>
              </a:rPr>
              <a:t> </a:t>
            </a:r>
            <a:r>
              <a:rPr sz="1600" dirty="0">
                <a:solidFill>
                  <a:srgbClr val="7F7F7F"/>
                </a:solidFill>
                <a:latin typeface="Arial"/>
                <a:cs typeface="Arial"/>
              </a:rPr>
              <a:t>on</a:t>
            </a:r>
            <a:r>
              <a:rPr sz="1600" spc="-25" dirty="0">
                <a:solidFill>
                  <a:srgbClr val="7F7F7F"/>
                </a:solidFill>
                <a:latin typeface="Arial"/>
                <a:cs typeface="Arial"/>
              </a:rPr>
              <a:t> the </a:t>
            </a:r>
            <a:r>
              <a:rPr sz="1600" dirty="0">
                <a:solidFill>
                  <a:srgbClr val="7F7F7F"/>
                </a:solidFill>
                <a:latin typeface="Arial"/>
                <a:cs typeface="Arial"/>
              </a:rPr>
              <a:t>intrinsic</a:t>
            </a:r>
            <a:r>
              <a:rPr sz="1600" spc="-30" dirty="0">
                <a:solidFill>
                  <a:srgbClr val="7F7F7F"/>
                </a:solidFill>
                <a:latin typeface="Arial"/>
                <a:cs typeface="Arial"/>
              </a:rPr>
              <a:t> </a:t>
            </a:r>
            <a:r>
              <a:rPr sz="1600" dirty="0">
                <a:solidFill>
                  <a:srgbClr val="7F7F7F"/>
                </a:solidFill>
                <a:latin typeface="Arial"/>
                <a:cs typeface="Arial"/>
              </a:rPr>
              <a:t>manifold</a:t>
            </a:r>
            <a:r>
              <a:rPr sz="1600" spc="-30" dirty="0">
                <a:solidFill>
                  <a:srgbClr val="7F7F7F"/>
                </a:solidFill>
                <a:latin typeface="Arial"/>
                <a:cs typeface="Arial"/>
              </a:rPr>
              <a:t> </a:t>
            </a:r>
            <a:r>
              <a:rPr sz="1600" dirty="0">
                <a:solidFill>
                  <a:srgbClr val="7F7F7F"/>
                </a:solidFill>
                <a:latin typeface="Arial"/>
                <a:cs typeface="Arial"/>
              </a:rPr>
              <a:t>of</a:t>
            </a:r>
            <a:r>
              <a:rPr sz="1600" spc="-20" dirty="0">
                <a:solidFill>
                  <a:srgbClr val="7F7F7F"/>
                </a:solidFill>
                <a:latin typeface="Arial"/>
                <a:cs typeface="Arial"/>
              </a:rPr>
              <a:t> </a:t>
            </a:r>
            <a:r>
              <a:rPr sz="1600" dirty="0">
                <a:solidFill>
                  <a:srgbClr val="7F7F7F"/>
                </a:solidFill>
                <a:latin typeface="Arial"/>
                <a:cs typeface="Arial"/>
              </a:rPr>
              <a:t>human</a:t>
            </a:r>
            <a:r>
              <a:rPr sz="1600" spc="-35" dirty="0">
                <a:solidFill>
                  <a:srgbClr val="7F7F7F"/>
                </a:solidFill>
                <a:latin typeface="Arial"/>
                <a:cs typeface="Arial"/>
              </a:rPr>
              <a:t> </a:t>
            </a:r>
            <a:r>
              <a:rPr sz="1600" dirty="0">
                <a:solidFill>
                  <a:srgbClr val="7F7F7F"/>
                </a:solidFill>
                <a:latin typeface="Arial"/>
                <a:cs typeface="Arial"/>
              </a:rPr>
              <a:t>brain</a:t>
            </a:r>
            <a:r>
              <a:rPr sz="1600" spc="-30" dirty="0">
                <a:solidFill>
                  <a:srgbClr val="7F7F7F"/>
                </a:solidFill>
                <a:latin typeface="Arial"/>
                <a:cs typeface="Arial"/>
              </a:rPr>
              <a:t> </a:t>
            </a:r>
            <a:r>
              <a:rPr sz="1600" dirty="0">
                <a:solidFill>
                  <a:srgbClr val="7F7F7F"/>
                </a:solidFill>
                <a:latin typeface="Arial"/>
                <a:cs typeface="Arial"/>
              </a:rPr>
              <a:t>dynamics</a:t>
            </a:r>
            <a:r>
              <a:rPr sz="1600" spc="-25" dirty="0">
                <a:solidFill>
                  <a:srgbClr val="7F7F7F"/>
                </a:solidFill>
                <a:latin typeface="Arial"/>
                <a:cs typeface="Arial"/>
              </a:rPr>
              <a:t> </a:t>
            </a:r>
            <a:r>
              <a:rPr sz="1600" dirty="0">
                <a:solidFill>
                  <a:srgbClr val="7F7F7F"/>
                </a:solidFill>
                <a:latin typeface="Arial"/>
                <a:cs typeface="Arial"/>
              </a:rPr>
              <a:t>across</a:t>
            </a:r>
            <a:r>
              <a:rPr sz="1600" spc="-30" dirty="0">
                <a:solidFill>
                  <a:srgbClr val="7F7F7F"/>
                </a:solidFill>
                <a:latin typeface="Arial"/>
                <a:cs typeface="Arial"/>
              </a:rPr>
              <a:t> </a:t>
            </a:r>
            <a:r>
              <a:rPr sz="1600" spc="-10" dirty="0">
                <a:solidFill>
                  <a:srgbClr val="7F7F7F"/>
                </a:solidFill>
                <a:latin typeface="Arial"/>
                <a:cs typeface="Arial"/>
              </a:rPr>
              <a:t>wakefulness </a:t>
            </a:r>
            <a:r>
              <a:rPr sz="1600" dirty="0">
                <a:solidFill>
                  <a:srgbClr val="7F7F7F"/>
                </a:solidFill>
                <a:latin typeface="Arial"/>
                <a:cs typeface="Arial"/>
              </a:rPr>
              <a:t>and</a:t>
            </a:r>
            <a:r>
              <a:rPr sz="1600" spc="-30" dirty="0">
                <a:solidFill>
                  <a:srgbClr val="7F7F7F"/>
                </a:solidFill>
                <a:latin typeface="Arial"/>
                <a:cs typeface="Arial"/>
              </a:rPr>
              <a:t> </a:t>
            </a:r>
            <a:r>
              <a:rPr sz="1600" dirty="0">
                <a:solidFill>
                  <a:srgbClr val="7F7F7F"/>
                </a:solidFill>
                <a:latin typeface="Arial"/>
                <a:cs typeface="Arial"/>
              </a:rPr>
              <a:t>sleep."</a:t>
            </a:r>
            <a:r>
              <a:rPr sz="1600" spc="-30" dirty="0">
                <a:solidFill>
                  <a:srgbClr val="7F7F7F"/>
                </a:solidFill>
                <a:latin typeface="Arial"/>
                <a:cs typeface="Arial"/>
              </a:rPr>
              <a:t> </a:t>
            </a:r>
            <a:r>
              <a:rPr sz="1600" i="1" dirty="0">
                <a:solidFill>
                  <a:srgbClr val="7F7F7F"/>
                </a:solidFill>
                <a:latin typeface="Arial"/>
                <a:cs typeface="Arial"/>
              </a:rPr>
              <a:t>bioRxiv</a:t>
            </a:r>
            <a:r>
              <a:rPr sz="1600" i="1" spc="-25" dirty="0">
                <a:solidFill>
                  <a:srgbClr val="7F7F7F"/>
                </a:solidFill>
                <a:latin typeface="Arial"/>
                <a:cs typeface="Arial"/>
              </a:rPr>
              <a:t> </a:t>
            </a:r>
            <a:r>
              <a:rPr sz="1600" spc="-10" dirty="0">
                <a:solidFill>
                  <a:srgbClr val="7F7F7F"/>
                </a:solidFill>
                <a:latin typeface="Arial"/>
                <a:cs typeface="Arial"/>
              </a:rPr>
              <a:t>(2021).</a:t>
            </a:r>
            <a:endParaRPr sz="16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3" y="0"/>
            <a:ext cx="12188950" cy="6858000"/>
            <a:chOff x="1523" y="0"/>
            <a:chExt cx="12188950" cy="6858000"/>
          </a:xfrm>
        </p:grpSpPr>
        <p:pic>
          <p:nvPicPr>
            <p:cNvPr id="3" name="object 3"/>
            <p:cNvPicPr/>
            <p:nvPr/>
          </p:nvPicPr>
          <p:blipFill>
            <a:blip r:embed="rId3" cstate="print"/>
            <a:stretch>
              <a:fillRect/>
            </a:stretch>
          </p:blipFill>
          <p:spPr>
            <a:xfrm>
              <a:off x="1523" y="0"/>
              <a:ext cx="12188950" cy="6857999"/>
            </a:xfrm>
            <a:prstGeom prst="rect">
              <a:avLst/>
            </a:prstGeom>
          </p:spPr>
        </p:pic>
        <p:pic>
          <p:nvPicPr>
            <p:cNvPr id="4" name="object 4"/>
            <p:cNvPicPr/>
            <p:nvPr/>
          </p:nvPicPr>
          <p:blipFill>
            <a:blip r:embed="rId4" cstate="print"/>
            <a:stretch>
              <a:fillRect/>
            </a:stretch>
          </p:blipFill>
          <p:spPr>
            <a:xfrm>
              <a:off x="280415" y="2429256"/>
              <a:ext cx="4224528" cy="1545336"/>
            </a:xfrm>
            <a:prstGeom prst="rect">
              <a:avLst/>
            </a:prstGeom>
          </p:spPr>
        </p:pic>
        <p:sp>
          <p:nvSpPr>
            <p:cNvPr id="6" name="object 6"/>
            <p:cNvSpPr/>
            <p:nvPr/>
          </p:nvSpPr>
          <p:spPr>
            <a:xfrm>
              <a:off x="304799" y="3828315"/>
              <a:ext cx="4122420" cy="90170"/>
            </a:xfrm>
            <a:custGeom>
              <a:avLst/>
              <a:gdLst/>
              <a:ahLst/>
              <a:cxnLst/>
              <a:rect l="l" t="t" r="r" b="b"/>
              <a:pathLst>
                <a:path w="4122420" h="90170">
                  <a:moveTo>
                    <a:pt x="4122058" y="0"/>
                  </a:moveTo>
                  <a:lnTo>
                    <a:pt x="0" y="0"/>
                  </a:lnTo>
                  <a:lnTo>
                    <a:pt x="0" y="89999"/>
                  </a:lnTo>
                  <a:lnTo>
                    <a:pt x="4122058" y="89999"/>
                  </a:lnTo>
                  <a:lnTo>
                    <a:pt x="4122058" y="0"/>
                  </a:lnTo>
                  <a:close/>
                </a:path>
              </a:pathLst>
            </a:custGeom>
            <a:solidFill>
              <a:srgbClr val="C8161E"/>
            </a:solidFill>
          </p:spPr>
          <p:txBody>
            <a:bodyPr wrap="square" lIns="0" tIns="0" rIns="0" bIns="0" rtlCol="0"/>
            <a:lstStyle/>
            <a:p>
              <a:endParaRPr/>
            </a:p>
          </p:txBody>
        </p:sp>
        <p:sp>
          <p:nvSpPr>
            <p:cNvPr id="7" name="object 7"/>
            <p:cNvSpPr/>
            <p:nvPr/>
          </p:nvSpPr>
          <p:spPr>
            <a:xfrm>
              <a:off x="4897923" y="0"/>
              <a:ext cx="90170" cy="6858000"/>
            </a:xfrm>
            <a:custGeom>
              <a:avLst/>
              <a:gdLst/>
              <a:ahLst/>
              <a:cxnLst/>
              <a:rect l="l" t="t" r="r" b="b"/>
              <a:pathLst>
                <a:path w="90170" h="6858000">
                  <a:moveTo>
                    <a:pt x="89999" y="0"/>
                  </a:moveTo>
                  <a:lnTo>
                    <a:pt x="0" y="0"/>
                  </a:lnTo>
                  <a:lnTo>
                    <a:pt x="0" y="6858000"/>
                  </a:lnTo>
                  <a:lnTo>
                    <a:pt x="89999" y="6858000"/>
                  </a:lnTo>
                  <a:lnTo>
                    <a:pt x="89999" y="0"/>
                  </a:lnTo>
                  <a:close/>
                </a:path>
              </a:pathLst>
            </a:custGeom>
            <a:solidFill>
              <a:srgbClr val="A5A5A5"/>
            </a:solidFill>
          </p:spPr>
          <p:txBody>
            <a:bodyPr wrap="square" lIns="0" tIns="0" rIns="0" bIns="0" rtlCol="0"/>
            <a:lstStyle/>
            <a:p>
              <a:endParaRPr/>
            </a:p>
          </p:txBody>
        </p:sp>
        <p:pic>
          <p:nvPicPr>
            <p:cNvPr id="8" name="object 8"/>
            <p:cNvPicPr/>
            <p:nvPr/>
          </p:nvPicPr>
          <p:blipFill>
            <a:blip r:embed="rId5" cstate="print"/>
            <a:stretch>
              <a:fillRect/>
            </a:stretch>
          </p:blipFill>
          <p:spPr>
            <a:xfrm>
              <a:off x="6339839" y="1298448"/>
              <a:ext cx="5193792" cy="822960"/>
            </a:xfrm>
            <a:prstGeom prst="rect">
              <a:avLst/>
            </a:prstGeom>
          </p:spPr>
        </p:pic>
        <p:pic>
          <p:nvPicPr>
            <p:cNvPr id="9" name="object 9"/>
            <p:cNvPicPr/>
            <p:nvPr/>
          </p:nvPicPr>
          <p:blipFill>
            <a:blip r:embed="rId6" cstate="print"/>
            <a:stretch>
              <a:fillRect/>
            </a:stretch>
          </p:blipFill>
          <p:spPr>
            <a:xfrm>
              <a:off x="7955280" y="1335023"/>
              <a:ext cx="1959864" cy="862584"/>
            </a:xfrm>
            <a:prstGeom prst="rect">
              <a:avLst/>
            </a:prstGeom>
          </p:spPr>
        </p:pic>
      </p:grpSp>
      <p:sp>
        <p:nvSpPr>
          <p:cNvPr id="10" name="object 10"/>
          <p:cNvSpPr txBox="1"/>
          <p:nvPr/>
        </p:nvSpPr>
        <p:spPr>
          <a:xfrm>
            <a:off x="6363741" y="1322838"/>
            <a:ext cx="5090795" cy="720090"/>
          </a:xfrm>
          <a:prstGeom prst="rect">
            <a:avLst/>
          </a:prstGeom>
          <a:solidFill>
            <a:srgbClr val="FFFFFF"/>
          </a:solidFill>
        </p:spPr>
        <p:txBody>
          <a:bodyPr vert="horz" wrap="square" lIns="0" tIns="134620" rIns="0" bIns="0" rtlCol="0">
            <a:spAutoFit/>
          </a:bodyPr>
          <a:lstStyle/>
          <a:p>
            <a:pPr algn="ctr">
              <a:lnSpc>
                <a:spcPct val="100000"/>
              </a:lnSpc>
              <a:spcBef>
                <a:spcPts val="1060"/>
              </a:spcBef>
            </a:pPr>
            <a:r>
              <a:rPr sz="2800" b="1" spc="-15" dirty="0">
                <a:solidFill>
                  <a:srgbClr val="C00000"/>
                </a:solidFill>
                <a:latin typeface="Microsoft YaHei"/>
                <a:cs typeface="Microsoft YaHei"/>
              </a:rPr>
              <a:t>监督学习</a:t>
            </a:r>
            <a:endParaRPr sz="2800">
              <a:latin typeface="Microsoft YaHei"/>
              <a:cs typeface="Microsoft YaHei"/>
            </a:endParaRPr>
          </a:p>
        </p:txBody>
      </p:sp>
      <p:grpSp>
        <p:nvGrpSpPr>
          <p:cNvPr id="11" name="object 11"/>
          <p:cNvGrpSpPr/>
          <p:nvPr/>
        </p:nvGrpSpPr>
        <p:grpSpPr>
          <a:xfrm>
            <a:off x="5407152" y="1292352"/>
            <a:ext cx="826135" cy="951230"/>
            <a:chOff x="5407152" y="1292352"/>
            <a:chExt cx="826135" cy="951230"/>
          </a:xfrm>
        </p:grpSpPr>
        <p:pic>
          <p:nvPicPr>
            <p:cNvPr id="12" name="object 12"/>
            <p:cNvPicPr/>
            <p:nvPr/>
          </p:nvPicPr>
          <p:blipFill>
            <a:blip r:embed="rId7" cstate="print"/>
            <a:stretch>
              <a:fillRect/>
            </a:stretch>
          </p:blipFill>
          <p:spPr>
            <a:xfrm>
              <a:off x="5407152" y="1298448"/>
              <a:ext cx="826008" cy="822960"/>
            </a:xfrm>
            <a:prstGeom prst="rect">
              <a:avLst/>
            </a:prstGeom>
          </p:spPr>
        </p:pic>
        <p:pic>
          <p:nvPicPr>
            <p:cNvPr id="13" name="object 13"/>
            <p:cNvPicPr/>
            <p:nvPr/>
          </p:nvPicPr>
          <p:blipFill>
            <a:blip r:embed="rId8" cstate="print"/>
            <a:stretch>
              <a:fillRect/>
            </a:stretch>
          </p:blipFill>
          <p:spPr>
            <a:xfrm>
              <a:off x="5413248" y="1292352"/>
              <a:ext cx="813815" cy="950976"/>
            </a:xfrm>
            <a:prstGeom prst="rect">
              <a:avLst/>
            </a:prstGeom>
          </p:spPr>
        </p:pic>
      </p:grpSp>
      <p:sp>
        <p:nvSpPr>
          <p:cNvPr id="14" name="object 14"/>
          <p:cNvSpPr txBox="1"/>
          <p:nvPr/>
        </p:nvSpPr>
        <p:spPr>
          <a:xfrm>
            <a:off x="5433466" y="1322838"/>
            <a:ext cx="720090" cy="630555"/>
          </a:xfrm>
          <a:prstGeom prst="rect">
            <a:avLst/>
          </a:prstGeom>
          <a:solidFill>
            <a:srgbClr val="C00000"/>
          </a:solidFill>
        </p:spPr>
        <p:txBody>
          <a:bodyPr vert="horz" wrap="square" lIns="0" tIns="102235" rIns="0" bIns="0" rtlCol="0">
            <a:spAutoFit/>
          </a:bodyPr>
          <a:lstStyle/>
          <a:p>
            <a:pPr algn="ctr">
              <a:lnSpc>
                <a:spcPct val="100000"/>
              </a:lnSpc>
              <a:spcBef>
                <a:spcPts val="805"/>
              </a:spcBef>
            </a:pPr>
            <a:r>
              <a:rPr sz="3200" b="1" spc="-50" dirty="0">
                <a:solidFill>
                  <a:srgbClr val="FFFFFF"/>
                </a:solidFill>
                <a:latin typeface="Arial"/>
                <a:cs typeface="Arial"/>
              </a:rPr>
              <a:t>1</a:t>
            </a:r>
            <a:endParaRPr sz="3200">
              <a:latin typeface="Arial"/>
              <a:cs typeface="Arial"/>
            </a:endParaRPr>
          </a:p>
        </p:txBody>
      </p:sp>
      <p:grpSp>
        <p:nvGrpSpPr>
          <p:cNvPr id="15" name="object 15"/>
          <p:cNvGrpSpPr/>
          <p:nvPr/>
        </p:nvGrpSpPr>
        <p:grpSpPr>
          <a:xfrm>
            <a:off x="5407152" y="1952838"/>
            <a:ext cx="826135" cy="1369695"/>
            <a:chOff x="5407152" y="1952838"/>
            <a:chExt cx="826135" cy="1369695"/>
          </a:xfrm>
        </p:grpSpPr>
        <p:sp>
          <p:nvSpPr>
            <p:cNvPr id="16" name="object 16"/>
            <p:cNvSpPr/>
            <p:nvPr/>
          </p:nvSpPr>
          <p:spPr>
            <a:xfrm>
              <a:off x="5433466" y="1952838"/>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17" name="object 17"/>
            <p:cNvPicPr/>
            <p:nvPr/>
          </p:nvPicPr>
          <p:blipFill>
            <a:blip r:embed="rId9" cstate="print"/>
            <a:stretch>
              <a:fillRect/>
            </a:stretch>
          </p:blipFill>
          <p:spPr>
            <a:xfrm>
              <a:off x="5407152" y="2377440"/>
              <a:ext cx="826008" cy="826008"/>
            </a:xfrm>
            <a:prstGeom prst="rect">
              <a:avLst/>
            </a:prstGeom>
          </p:spPr>
        </p:pic>
        <p:pic>
          <p:nvPicPr>
            <p:cNvPr id="18" name="object 18"/>
            <p:cNvPicPr/>
            <p:nvPr/>
          </p:nvPicPr>
          <p:blipFill>
            <a:blip r:embed="rId10" cstate="print"/>
            <a:stretch>
              <a:fillRect/>
            </a:stretch>
          </p:blipFill>
          <p:spPr>
            <a:xfrm>
              <a:off x="5413248" y="2374391"/>
              <a:ext cx="813815" cy="947927"/>
            </a:xfrm>
            <a:prstGeom prst="rect">
              <a:avLst/>
            </a:prstGeom>
          </p:spPr>
        </p:pic>
      </p:grpSp>
      <p:sp>
        <p:nvSpPr>
          <p:cNvPr id="19" name="object 19"/>
          <p:cNvSpPr txBox="1"/>
          <p:nvPr/>
        </p:nvSpPr>
        <p:spPr>
          <a:xfrm>
            <a:off x="5433466" y="2402838"/>
            <a:ext cx="720090" cy="630555"/>
          </a:xfrm>
          <a:prstGeom prst="rect">
            <a:avLst/>
          </a:prstGeom>
          <a:solidFill>
            <a:srgbClr val="44546A"/>
          </a:solidFill>
        </p:spPr>
        <p:txBody>
          <a:bodyPr vert="horz" wrap="square" lIns="0" tIns="104775" rIns="0" bIns="0" rtlCol="0">
            <a:spAutoFit/>
          </a:bodyPr>
          <a:lstStyle/>
          <a:p>
            <a:pPr algn="ctr">
              <a:lnSpc>
                <a:spcPct val="100000"/>
              </a:lnSpc>
              <a:spcBef>
                <a:spcPts val="825"/>
              </a:spcBef>
            </a:pPr>
            <a:r>
              <a:rPr sz="3200" b="1" spc="-50" dirty="0">
                <a:solidFill>
                  <a:srgbClr val="FFFFFF"/>
                </a:solidFill>
                <a:latin typeface="Arial"/>
                <a:cs typeface="Arial"/>
              </a:rPr>
              <a:t>2</a:t>
            </a:r>
            <a:endParaRPr sz="3200">
              <a:latin typeface="Arial"/>
              <a:cs typeface="Arial"/>
            </a:endParaRPr>
          </a:p>
        </p:txBody>
      </p:sp>
      <p:grpSp>
        <p:nvGrpSpPr>
          <p:cNvPr id="20" name="object 20"/>
          <p:cNvGrpSpPr/>
          <p:nvPr/>
        </p:nvGrpSpPr>
        <p:grpSpPr>
          <a:xfrm>
            <a:off x="5433466" y="2377439"/>
            <a:ext cx="6100445" cy="899160"/>
            <a:chOff x="5433466" y="2377439"/>
            <a:chExt cx="6100445" cy="899160"/>
          </a:xfrm>
        </p:grpSpPr>
        <p:sp>
          <p:nvSpPr>
            <p:cNvPr id="21" name="object 21"/>
            <p:cNvSpPr/>
            <p:nvPr/>
          </p:nvSpPr>
          <p:spPr>
            <a:xfrm>
              <a:off x="5433466" y="3032838"/>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2" name="object 22"/>
            <p:cNvPicPr/>
            <p:nvPr/>
          </p:nvPicPr>
          <p:blipFill>
            <a:blip r:embed="rId11" cstate="print"/>
            <a:stretch>
              <a:fillRect/>
            </a:stretch>
          </p:blipFill>
          <p:spPr>
            <a:xfrm>
              <a:off x="6339839" y="2377439"/>
              <a:ext cx="5193792" cy="826008"/>
            </a:xfrm>
            <a:prstGeom prst="rect">
              <a:avLst/>
            </a:prstGeom>
          </p:spPr>
        </p:pic>
        <p:pic>
          <p:nvPicPr>
            <p:cNvPr id="23" name="object 23"/>
            <p:cNvPicPr/>
            <p:nvPr/>
          </p:nvPicPr>
          <p:blipFill>
            <a:blip r:embed="rId12" cstate="print"/>
            <a:stretch>
              <a:fillRect/>
            </a:stretch>
          </p:blipFill>
          <p:spPr>
            <a:xfrm>
              <a:off x="7778495" y="2417063"/>
              <a:ext cx="2313431" cy="859536"/>
            </a:xfrm>
            <a:prstGeom prst="rect">
              <a:avLst/>
            </a:prstGeom>
          </p:spPr>
        </p:pic>
      </p:grpSp>
      <p:sp>
        <p:nvSpPr>
          <p:cNvPr id="24" name="object 24"/>
          <p:cNvSpPr txBox="1"/>
          <p:nvPr/>
        </p:nvSpPr>
        <p:spPr>
          <a:xfrm>
            <a:off x="6363741" y="2402838"/>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10" dirty="0">
                <a:solidFill>
                  <a:srgbClr val="44546A"/>
                </a:solidFill>
                <a:latin typeface="Microsoft YaHei"/>
                <a:cs typeface="Microsoft YaHei"/>
              </a:rPr>
              <a:t>无监督学习</a:t>
            </a:r>
            <a:endParaRPr sz="2800">
              <a:latin typeface="Microsoft YaHei"/>
              <a:cs typeface="Microsoft YaHei"/>
            </a:endParaRPr>
          </a:p>
        </p:txBody>
      </p:sp>
      <p:sp>
        <p:nvSpPr>
          <p:cNvPr id="25" name="object 25"/>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26" name="object 26"/>
          <p:cNvGrpSpPr/>
          <p:nvPr/>
        </p:nvGrpSpPr>
        <p:grpSpPr>
          <a:xfrm>
            <a:off x="5407152" y="3489959"/>
            <a:ext cx="826135" cy="948055"/>
            <a:chOff x="5407152" y="3489959"/>
            <a:chExt cx="826135" cy="948055"/>
          </a:xfrm>
        </p:grpSpPr>
        <p:pic>
          <p:nvPicPr>
            <p:cNvPr id="27" name="object 27"/>
            <p:cNvPicPr/>
            <p:nvPr/>
          </p:nvPicPr>
          <p:blipFill>
            <a:blip r:embed="rId13" cstate="print"/>
            <a:stretch>
              <a:fillRect/>
            </a:stretch>
          </p:blipFill>
          <p:spPr>
            <a:xfrm>
              <a:off x="5407152" y="3493007"/>
              <a:ext cx="826008" cy="826007"/>
            </a:xfrm>
            <a:prstGeom prst="rect">
              <a:avLst/>
            </a:prstGeom>
          </p:spPr>
        </p:pic>
        <p:pic>
          <p:nvPicPr>
            <p:cNvPr id="28" name="object 28"/>
            <p:cNvPicPr/>
            <p:nvPr/>
          </p:nvPicPr>
          <p:blipFill>
            <a:blip r:embed="rId14" cstate="print"/>
            <a:stretch>
              <a:fillRect/>
            </a:stretch>
          </p:blipFill>
          <p:spPr>
            <a:xfrm>
              <a:off x="5413248" y="3489959"/>
              <a:ext cx="813815" cy="947927"/>
            </a:xfrm>
            <a:prstGeom prst="rect">
              <a:avLst/>
            </a:prstGeom>
          </p:spPr>
        </p:pic>
      </p:grpSp>
      <p:sp>
        <p:nvSpPr>
          <p:cNvPr id="29" name="object 29"/>
          <p:cNvSpPr txBox="1"/>
          <p:nvPr/>
        </p:nvSpPr>
        <p:spPr>
          <a:xfrm>
            <a:off x="5433466" y="3519752"/>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3</a:t>
            </a:r>
            <a:endParaRPr sz="3200">
              <a:latin typeface="Arial"/>
              <a:cs typeface="Arial"/>
            </a:endParaRPr>
          </a:p>
        </p:txBody>
      </p:sp>
      <p:grpSp>
        <p:nvGrpSpPr>
          <p:cNvPr id="30" name="object 30"/>
          <p:cNvGrpSpPr/>
          <p:nvPr/>
        </p:nvGrpSpPr>
        <p:grpSpPr>
          <a:xfrm>
            <a:off x="5433466" y="3493008"/>
            <a:ext cx="6100445" cy="899160"/>
            <a:chOff x="5433466" y="3493008"/>
            <a:chExt cx="6100445" cy="899160"/>
          </a:xfrm>
        </p:grpSpPr>
        <p:sp>
          <p:nvSpPr>
            <p:cNvPr id="31" name="object 31"/>
            <p:cNvSpPr/>
            <p:nvPr/>
          </p:nvSpPr>
          <p:spPr>
            <a:xfrm>
              <a:off x="5433466" y="414975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2" name="object 32"/>
            <p:cNvPicPr/>
            <p:nvPr/>
          </p:nvPicPr>
          <p:blipFill>
            <a:blip r:embed="rId15" cstate="print"/>
            <a:stretch>
              <a:fillRect/>
            </a:stretch>
          </p:blipFill>
          <p:spPr>
            <a:xfrm>
              <a:off x="6339839" y="3493008"/>
              <a:ext cx="5193792" cy="826007"/>
            </a:xfrm>
            <a:prstGeom prst="rect">
              <a:avLst/>
            </a:prstGeom>
          </p:spPr>
        </p:pic>
        <p:pic>
          <p:nvPicPr>
            <p:cNvPr id="33" name="object 33"/>
            <p:cNvPicPr/>
            <p:nvPr/>
          </p:nvPicPr>
          <p:blipFill>
            <a:blip r:embed="rId16" cstate="print"/>
            <a:stretch>
              <a:fillRect/>
            </a:stretch>
          </p:blipFill>
          <p:spPr>
            <a:xfrm>
              <a:off x="7778495" y="3532632"/>
              <a:ext cx="2313431" cy="859536"/>
            </a:xfrm>
            <a:prstGeom prst="rect">
              <a:avLst/>
            </a:prstGeom>
          </p:spPr>
        </p:pic>
      </p:grpSp>
      <p:sp>
        <p:nvSpPr>
          <p:cNvPr id="34" name="object 34"/>
          <p:cNvSpPr txBox="1"/>
          <p:nvPr/>
        </p:nvSpPr>
        <p:spPr>
          <a:xfrm>
            <a:off x="6363741" y="3519752"/>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44546A"/>
                </a:solidFill>
                <a:latin typeface="Microsoft YaHei"/>
                <a:cs typeface="Microsoft YaHei"/>
              </a:rPr>
              <a:t>弱监督学习</a:t>
            </a:r>
            <a:endParaRPr sz="2800">
              <a:latin typeface="Microsoft YaHei"/>
              <a:cs typeface="Microsoft YaHe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TotalTime>
  <Words>1184</Words>
  <Application>Microsoft Office PowerPoint</Application>
  <PresentationFormat>宽屏</PresentationFormat>
  <Paragraphs>330</Paragraphs>
  <Slides>40</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0" baseType="lpstr">
      <vt:lpstr>等线</vt:lpstr>
      <vt:lpstr>Microsoft YaHei</vt:lpstr>
      <vt:lpstr>Arial</vt:lpstr>
      <vt:lpstr>Calibri</vt:lpstr>
      <vt:lpstr>Cambria Math</vt:lpstr>
      <vt:lpstr>times</vt:lpstr>
      <vt:lpstr>Times New Roman</vt:lpstr>
      <vt:lpstr>Wingdings</vt:lpstr>
      <vt:lpstr>Office Theme</vt:lpstr>
      <vt:lpstr>方程式</vt:lpstr>
      <vt:lpstr>PowerPoint 演示文稿</vt:lpstr>
      <vt:lpstr>人工智能 vs 机器学习</vt:lpstr>
      <vt:lpstr>机器学习分类</vt:lpstr>
      <vt:lpstr>经典机器学习 vs 深度学习</vt:lpstr>
      <vt:lpstr>机器学习图谱</vt:lpstr>
      <vt:lpstr>分类问题</vt:lpstr>
      <vt:lpstr>回归问题</vt:lpstr>
      <vt:lpstr>聚类、降维</vt:lpstr>
      <vt:lpstr>PowerPoint 演示文稿</vt:lpstr>
      <vt:lpstr>监督学习</vt:lpstr>
      <vt:lpstr>逻辑回归</vt:lpstr>
      <vt:lpstr>逻辑回归</vt:lpstr>
      <vt:lpstr>感知机（Perceptron）</vt:lpstr>
      <vt:lpstr>PowerPoint 演示文稿</vt:lpstr>
      <vt:lpstr>PowerPoint 演示文稿</vt:lpstr>
      <vt:lpstr>Classification as Regression? </vt:lpstr>
      <vt:lpstr>PowerPoint 演示文稿</vt:lpstr>
      <vt:lpstr>PowerPoint 演示文稿</vt:lpstr>
      <vt:lpstr>PowerPoint 演示文稿</vt:lpstr>
      <vt:lpstr>Soft-max</vt:lpstr>
      <vt:lpstr>Loss of Classification </vt:lpstr>
      <vt:lpstr>PowerPoint 演示文稿</vt:lpstr>
      <vt:lpstr>PowerPoint 演示文稿</vt:lpstr>
      <vt:lpstr>PowerPoint 演示文稿</vt:lpstr>
      <vt:lpstr>聚类 Clustering</vt:lpstr>
      <vt:lpstr>K-means 算法</vt:lpstr>
      <vt:lpstr>K-means 算法</vt:lpstr>
      <vt:lpstr>K-means 算法</vt:lpstr>
      <vt:lpstr>自编码器 AutoEncoder</vt:lpstr>
      <vt:lpstr>自编码器 AutoEncoder</vt:lpstr>
      <vt:lpstr>PowerPoint 演示文稿</vt:lpstr>
      <vt:lpstr>弱监督学习</vt:lpstr>
      <vt:lpstr>迁移学习</vt:lpstr>
      <vt:lpstr>迁移学习</vt:lpstr>
      <vt:lpstr>迁移学习</vt:lpstr>
      <vt:lpstr>强化学习</vt:lpstr>
      <vt:lpstr>强化学习</vt:lpstr>
      <vt:lpstr>强化学习</vt:lpstr>
      <vt:lpstr>强化学习</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达荣 汤</cp:lastModifiedBy>
  <cp:revision>8</cp:revision>
  <dcterms:created xsi:type="dcterms:W3CDTF">2024-09-04T09:36:23Z</dcterms:created>
  <dcterms:modified xsi:type="dcterms:W3CDTF">2024-09-05T00:16:10Z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2021-10-08T00:00:00Z</vt:filetime>
  </property>
  <property fmtid="{D5CDD505-2E9C-101B-9397-08002B2CF9AE}" pid="3" name="LastSaved">
    <vt:filetime>2024-09-04T00:00:00Z</vt:filetime>
  </property>
  <property fmtid="{D5CDD505-2E9C-101B-9397-08002B2CF9AE}" pid="4" name="Producer">
    <vt:lpwstr>macOS Version 11.1 (Build 20C69) Quartz PDFContext</vt:lpwstr>
  </property>
</Properties>
</file>